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1" r:id="rId16"/>
    <p:sldId id="272" r:id="rId17"/>
    <p:sldId id="273"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E3B3F-41A5-ADC5-7192-F0C45BE982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27E706-5BB8-4376-A640-FB5718B2A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E6CF80-A0A0-6E8E-72CC-245FE137946C}"/>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C062E890-1852-939B-313A-53A413B79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A6252-E7D7-9261-64AC-A577D583EAFC}"/>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2695563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CACB-EA37-7364-241B-A46D2FAEDD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6311FA-C109-1C02-5109-EE5AFC17F4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17E467-623B-ECE8-1BBB-9534C1DD2462}"/>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AD394A1A-D59F-9AEF-EF9D-5717C543A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C3325-AE9A-ED67-35BF-FB853CF83A8B}"/>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394855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AB1777-5AF4-F3A6-0271-F5C8BAAF71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D2BD17-FD44-09EB-CE6E-135017FA0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9E84A-3EFA-FB62-CC16-88A0EE901C87}"/>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1AFB4C17-2A1F-37B3-60D2-9D624D46A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AA8F54-C105-B841-93FC-D087E2831E52}"/>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668282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9FDD-18D4-A364-3A9D-3E5140172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0FFC00-B850-AB7B-BA82-9F41E1C654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B29944-5ED6-73FE-4C97-595E775FC2EC}"/>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04AEBC4C-2092-9F74-CC70-25E33377F0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E41D7-BE48-470F-6449-C95B125A0A6D}"/>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1637636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3641A-9EDC-A93D-F8C4-199A015E91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986B43-2D5B-916D-13D2-B8A59919F0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B7FDF2-661D-26EF-ED3F-051F0435FCF2}"/>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7CEF8950-D6DF-9721-A26B-48E4BB46F9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06639-AC14-C219-757B-8E4EEEA2EAAD}"/>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125526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51E6-09A8-C63F-40C3-77C411A942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FBBFE8-B5A3-C0B5-505E-7608828801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87F16B-0273-6EE6-61D9-31D4CAB3CB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EAD414-EA22-D43F-3B27-9121936B7C1A}"/>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6" name="Footer Placeholder 5">
            <a:extLst>
              <a:ext uri="{FF2B5EF4-FFF2-40B4-BE49-F238E27FC236}">
                <a16:creationId xmlns:a16="http://schemas.microsoft.com/office/drawing/2014/main" id="{88C87E46-EE00-EEB9-6C5A-93AFDBACF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DE3EA5-8596-FF4D-4FCD-5F80E6242C05}"/>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369357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67E3-CC0E-0881-1848-5E48CABCAE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0A9D77-228C-F855-7A72-4D2B2EBC8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544D21-AE48-3369-D009-887EF6A531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5CA51-2414-4326-57FF-93A73C34B0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6E86D3-5B8C-77AD-DA6F-ED4CE1ACDD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68116E-9729-B894-3897-B8320DFAC207}"/>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8" name="Footer Placeholder 7">
            <a:extLst>
              <a:ext uri="{FF2B5EF4-FFF2-40B4-BE49-F238E27FC236}">
                <a16:creationId xmlns:a16="http://schemas.microsoft.com/office/drawing/2014/main" id="{7F78CBDA-2474-7CB9-8CBB-DEEF6DAAC5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8B9772-F5F1-EB32-7492-95D3289C270D}"/>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207745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7B4E7-136C-5D80-554A-7148FF736F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86F423-8FEA-B78E-13E2-3545C3E932D6}"/>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4" name="Footer Placeholder 3">
            <a:extLst>
              <a:ext uri="{FF2B5EF4-FFF2-40B4-BE49-F238E27FC236}">
                <a16:creationId xmlns:a16="http://schemas.microsoft.com/office/drawing/2014/main" id="{DE5CDB57-F9A3-F13B-006C-B9EEE26F01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1124AA-C609-F150-A0F6-9E269EAE880B}"/>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2498938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B6F50-3DEF-91B7-2C0B-1FE884B516FF}"/>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3" name="Footer Placeholder 2">
            <a:extLst>
              <a:ext uri="{FF2B5EF4-FFF2-40B4-BE49-F238E27FC236}">
                <a16:creationId xmlns:a16="http://schemas.microsoft.com/office/drawing/2014/main" id="{4A5DF0B4-3F53-4DED-DFB5-C3FB2F8688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2D407B-F0A0-95FA-C69A-02124830BF9C}"/>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96482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7C6B-0D47-FD11-0A8E-D6C671B4EE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507CCE-ED1B-796B-7F4C-D050603D82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F4F8C8-64F7-ADA7-CC0A-C335846B5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189349-547F-D991-6762-45D087E7CC8E}"/>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6" name="Footer Placeholder 5">
            <a:extLst>
              <a:ext uri="{FF2B5EF4-FFF2-40B4-BE49-F238E27FC236}">
                <a16:creationId xmlns:a16="http://schemas.microsoft.com/office/drawing/2014/main" id="{03AE4028-8E6E-31C9-0450-E33D2F0BB9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C98586-6208-37FC-727C-6DA969381D73}"/>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46398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B85F6-B0DD-C639-5B17-722EA2847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FE1B62-759E-F956-D685-774674A4C3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51AD26-CB3B-94A2-D8C5-919EEF3337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DC6358-2192-60AB-CBD0-9E14032168F7}"/>
              </a:ext>
            </a:extLst>
          </p:cNvPr>
          <p:cNvSpPr>
            <a:spLocks noGrp="1"/>
          </p:cNvSpPr>
          <p:nvPr>
            <p:ph type="dt" sz="half" idx="10"/>
          </p:nvPr>
        </p:nvSpPr>
        <p:spPr/>
        <p:txBody>
          <a:bodyPr/>
          <a:lstStyle/>
          <a:p>
            <a:fld id="{16CAE8E3-A141-494A-8A28-1FA4058DF4E0}" type="datetimeFigureOut">
              <a:rPr lang="en-US" smtClean="0"/>
              <a:t>1/10/2024</a:t>
            </a:fld>
            <a:endParaRPr lang="en-US"/>
          </a:p>
        </p:txBody>
      </p:sp>
      <p:sp>
        <p:nvSpPr>
          <p:cNvPr id="6" name="Footer Placeholder 5">
            <a:extLst>
              <a:ext uri="{FF2B5EF4-FFF2-40B4-BE49-F238E27FC236}">
                <a16:creationId xmlns:a16="http://schemas.microsoft.com/office/drawing/2014/main" id="{51758DBA-C80A-B674-DFC0-530343EB75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E0C40F-EE0A-7B73-69A8-7F592143F91B}"/>
              </a:ext>
            </a:extLst>
          </p:cNvPr>
          <p:cNvSpPr>
            <a:spLocks noGrp="1"/>
          </p:cNvSpPr>
          <p:nvPr>
            <p:ph type="sldNum" sz="quarter" idx="12"/>
          </p:nvPr>
        </p:nvSpPr>
        <p:spPr/>
        <p:txBody>
          <a:bodyPr/>
          <a:lstStyle/>
          <a:p>
            <a:fld id="{94C5E07F-D506-4F2E-A15B-7F16202B91FE}" type="slidenum">
              <a:rPr lang="en-US" smtClean="0"/>
              <a:t>‹#›</a:t>
            </a:fld>
            <a:endParaRPr lang="en-US"/>
          </a:p>
        </p:txBody>
      </p:sp>
    </p:spTree>
    <p:extLst>
      <p:ext uri="{BB962C8B-B14F-4D97-AF65-F5344CB8AC3E}">
        <p14:creationId xmlns:p14="http://schemas.microsoft.com/office/powerpoint/2010/main" val="1481068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E324F8-D528-C1F1-29E2-970A923B99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172C3A-A79B-49AC-4A68-E6D3FF604C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88886-E96C-F1B1-BD50-9C00486D5E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AE8E3-A141-494A-8A28-1FA4058DF4E0}" type="datetimeFigureOut">
              <a:rPr lang="en-US" smtClean="0"/>
              <a:t>1/10/2024</a:t>
            </a:fld>
            <a:endParaRPr lang="en-US"/>
          </a:p>
        </p:txBody>
      </p:sp>
      <p:sp>
        <p:nvSpPr>
          <p:cNvPr id="5" name="Footer Placeholder 4">
            <a:extLst>
              <a:ext uri="{FF2B5EF4-FFF2-40B4-BE49-F238E27FC236}">
                <a16:creationId xmlns:a16="http://schemas.microsoft.com/office/drawing/2014/main" id="{A9D8F0A1-D3AB-CF89-4F86-044862FC54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547009-6F61-294A-566F-5139694CB5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5E07F-D506-4F2E-A15B-7F16202B91FE}" type="slidenum">
              <a:rPr lang="en-US" smtClean="0"/>
              <a:t>‹#›</a:t>
            </a:fld>
            <a:endParaRPr lang="en-US"/>
          </a:p>
        </p:txBody>
      </p:sp>
    </p:spTree>
    <p:extLst>
      <p:ext uri="{BB962C8B-B14F-4D97-AF65-F5344CB8AC3E}">
        <p14:creationId xmlns:p14="http://schemas.microsoft.com/office/powerpoint/2010/main" val="397109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1E54-04CF-280B-87B9-755D7E72940B}"/>
              </a:ext>
            </a:extLst>
          </p:cNvPr>
          <p:cNvSpPr>
            <a:spLocks noGrp="1"/>
          </p:cNvSpPr>
          <p:nvPr>
            <p:ph type="ctrTitle"/>
          </p:nvPr>
        </p:nvSpPr>
        <p:spPr>
          <a:xfrm>
            <a:off x="1524000" y="1122363"/>
            <a:ext cx="9034732" cy="628799"/>
          </a:xfrm>
        </p:spPr>
        <p:txBody>
          <a:bodyPr>
            <a:normAutofit/>
          </a:bodyPr>
          <a:lstStyle/>
          <a:p>
            <a:r>
              <a:rPr lang="en-US" sz="3200" dirty="0">
                <a:solidFill>
                  <a:schemeClr val="accent1"/>
                </a:solidFill>
                <a:latin typeface="Copperplate Gothic Bold" panose="020E0705020206020404" pitchFamily="34" charset="0"/>
              </a:rPr>
              <a:t>TOWN OF SWANTON</a:t>
            </a:r>
          </a:p>
        </p:txBody>
      </p:sp>
      <p:sp>
        <p:nvSpPr>
          <p:cNvPr id="3" name="Subtitle 2">
            <a:extLst>
              <a:ext uri="{FF2B5EF4-FFF2-40B4-BE49-F238E27FC236}">
                <a16:creationId xmlns:a16="http://schemas.microsoft.com/office/drawing/2014/main" id="{4AE9000B-9F7B-A0D9-5E62-A4A50DC2E51E}"/>
              </a:ext>
            </a:extLst>
          </p:cNvPr>
          <p:cNvSpPr>
            <a:spLocks noGrp="1"/>
          </p:cNvSpPr>
          <p:nvPr>
            <p:ph type="subTitle" idx="1"/>
          </p:nvPr>
        </p:nvSpPr>
        <p:spPr>
          <a:xfrm>
            <a:off x="1524000" y="1751162"/>
            <a:ext cx="9144000" cy="3506638"/>
          </a:xfrm>
        </p:spPr>
        <p:txBody>
          <a:bodyPr/>
          <a:lstStyle/>
          <a:p>
            <a:endParaRPr lang="en-US" dirty="0">
              <a:latin typeface="Copperplate Gothic Bold" panose="020E0705020206020404" pitchFamily="34" charset="0"/>
            </a:endParaRPr>
          </a:p>
          <a:p>
            <a:r>
              <a:rPr lang="en-US" sz="2800" b="1" dirty="0">
                <a:solidFill>
                  <a:schemeClr val="accent1"/>
                </a:solidFill>
                <a:latin typeface="Copperplate Gothic Bold" panose="020E0705020206020404" pitchFamily="34" charset="0"/>
              </a:rPr>
              <a:t>PUBLIC HEARING</a:t>
            </a:r>
          </a:p>
          <a:p>
            <a:r>
              <a:rPr lang="en-US" sz="2800" b="1" dirty="0">
                <a:solidFill>
                  <a:schemeClr val="accent1"/>
                </a:solidFill>
                <a:latin typeface="Copperplate Gothic Bold" panose="020E0705020206020404" pitchFamily="34" charset="0"/>
              </a:rPr>
              <a:t>JANUARY 10, 2024</a:t>
            </a:r>
          </a:p>
          <a:p>
            <a:r>
              <a:rPr lang="en-US" sz="2800" b="1" dirty="0">
                <a:solidFill>
                  <a:schemeClr val="accent1"/>
                </a:solidFill>
                <a:latin typeface="Copperplate Gothic Bold" panose="020E0705020206020404" pitchFamily="34" charset="0"/>
              </a:rPr>
              <a:t>7:00 PM</a:t>
            </a:r>
          </a:p>
          <a:p>
            <a:r>
              <a:rPr lang="en-US" sz="2000" b="1" i="1" dirty="0">
                <a:solidFill>
                  <a:schemeClr val="accent1"/>
                </a:solidFill>
                <a:latin typeface="Copperplate Gothic Bold" panose="020E0705020206020404" pitchFamily="34" charset="0"/>
              </a:rPr>
              <a:t>“</a:t>
            </a:r>
            <a:r>
              <a:rPr lang="en-US" sz="2000" b="1" i="1" dirty="0">
                <a:solidFill>
                  <a:schemeClr val="accent1"/>
                </a:solidFill>
                <a:latin typeface="Times New Roman" panose="02020603050405020304" pitchFamily="18" charset="0"/>
                <a:cs typeface="Times New Roman" panose="02020603050405020304" pitchFamily="18" charset="0"/>
              </a:rPr>
              <a:t>The future of police coverage for the Town of Swanton “</a:t>
            </a:r>
            <a:endParaRPr lang="en-US" sz="2000" b="1" i="1" dirty="0">
              <a:solidFill>
                <a:schemeClr val="accent1"/>
              </a:solidFill>
              <a:latin typeface="Copperplate Gothic Bold" panose="020E0705020206020404" pitchFamily="34" charset="0"/>
            </a:endParaRPr>
          </a:p>
        </p:txBody>
      </p:sp>
    </p:spTree>
    <p:extLst>
      <p:ext uri="{BB962C8B-B14F-4D97-AF65-F5344CB8AC3E}">
        <p14:creationId xmlns:p14="http://schemas.microsoft.com/office/powerpoint/2010/main" val="3237196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E212E-5E34-A035-A998-22B2E30EB86B}"/>
              </a:ext>
            </a:extLst>
          </p:cNvPr>
          <p:cNvSpPr>
            <a:spLocks noGrp="1"/>
          </p:cNvSpPr>
          <p:nvPr>
            <p:ph type="title"/>
          </p:nvPr>
        </p:nvSpPr>
        <p:spPr>
          <a:xfrm>
            <a:off x="838200" y="365125"/>
            <a:ext cx="10515600" cy="514769"/>
          </a:xfr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5400000" scaled="1"/>
            <a:tileRect/>
          </a:gradFill>
          <a:ln>
            <a:solidFill>
              <a:schemeClr val="accent5"/>
            </a:solidFill>
          </a:ln>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Proposal (Cont’d)</a:t>
            </a:r>
          </a:p>
        </p:txBody>
      </p:sp>
      <p:sp>
        <p:nvSpPr>
          <p:cNvPr id="3" name="Content Placeholder 2">
            <a:extLst>
              <a:ext uri="{FF2B5EF4-FFF2-40B4-BE49-F238E27FC236}">
                <a16:creationId xmlns:a16="http://schemas.microsoft.com/office/drawing/2014/main" id="{04F5BC94-0421-6169-9C97-6B9191DBC8ED}"/>
              </a:ext>
            </a:extLst>
          </p:cNvPr>
          <p:cNvSpPr>
            <a:spLocks noGrp="1"/>
          </p:cNvSpPr>
          <p:nvPr>
            <p:ph idx="1"/>
          </p:nvPr>
        </p:nvSpPr>
        <p:spPr>
          <a:xfrm>
            <a:off x="838200" y="893971"/>
            <a:ext cx="10515600" cy="552408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marL="0" indent="0">
              <a:buNone/>
            </a:pPr>
            <a:r>
              <a:rPr lang="en-US" b="1" dirty="0">
                <a:solidFill>
                  <a:schemeClr val="accent1"/>
                </a:solidFill>
                <a:latin typeface="Times New Roman" panose="02020603050405020304" pitchFamily="18" charset="0"/>
                <a:cs typeface="Times New Roman" panose="02020603050405020304" pitchFamily="18" charset="0"/>
              </a:rPr>
              <a:t>Beginning in 2025 if the Town would enter into a contract with the Village of Swanton for police coverage that would mirror the coverage that the Village presently has, 20 hours per day, 7 days per week, 365 days per year.  There would be officers on call for the remaining 4 hours per day in the event of an emergency.  The size of the force would have to increase and due to hiring procedures the full effect of the change would likely not be seen until 2026. </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An estimated budget for the operations of the “new” police department would be $2,524,753.37 total for the town and village taxpayers.</a:t>
            </a:r>
          </a:p>
          <a:p>
            <a:pPr marL="0" indent="0">
              <a:buNone/>
            </a:pPr>
            <a:endParaRPr lang="en-US" b="1"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157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05EA6-05EE-288A-6C38-96B74D8143C2}"/>
              </a:ext>
            </a:extLst>
          </p:cNvPr>
          <p:cNvSpPr>
            <a:spLocks noGrp="1"/>
          </p:cNvSpPr>
          <p:nvPr>
            <p:ph type="title"/>
          </p:nvPr>
        </p:nvSpPr>
        <p:spPr>
          <a:xfrm>
            <a:off x="838200" y="365125"/>
            <a:ext cx="10515600" cy="635539"/>
          </a:xfr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27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Proposal (Cont’d.)</a:t>
            </a:r>
          </a:p>
        </p:txBody>
      </p:sp>
      <p:sp>
        <p:nvSpPr>
          <p:cNvPr id="3" name="Content Placeholder 2">
            <a:extLst>
              <a:ext uri="{FF2B5EF4-FFF2-40B4-BE49-F238E27FC236}">
                <a16:creationId xmlns:a16="http://schemas.microsoft.com/office/drawing/2014/main" id="{58F93A7F-0F04-CF7A-9596-7A7A8CA7913A}"/>
              </a:ext>
            </a:extLst>
          </p:cNvPr>
          <p:cNvSpPr>
            <a:spLocks noGrp="1"/>
          </p:cNvSpPr>
          <p:nvPr>
            <p:ph idx="1"/>
          </p:nvPr>
        </p:nvSpPr>
        <p:spPr>
          <a:xfrm>
            <a:off x="878457" y="1009290"/>
            <a:ext cx="10515600" cy="572794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marL="0" indent="0">
              <a:buNone/>
            </a:pPr>
            <a:r>
              <a:rPr lang="en-US" b="1" dirty="0">
                <a:solidFill>
                  <a:schemeClr val="accent1"/>
                </a:solidFill>
              </a:rPr>
              <a:t>TAX RATE CALCULATIONS:</a:t>
            </a:r>
          </a:p>
          <a:p>
            <a:pPr marL="0" indent="0">
              <a:buNone/>
            </a:pPr>
            <a:r>
              <a:rPr lang="en-US" b="1" dirty="0">
                <a:solidFill>
                  <a:schemeClr val="accent1"/>
                </a:solidFill>
              </a:rPr>
              <a:t>AMOUNT TO BE RAISED FOR OPERATIONS OF PD:  $2,524,753.57</a:t>
            </a:r>
          </a:p>
          <a:p>
            <a:pPr marL="0" indent="0">
              <a:buNone/>
            </a:pPr>
            <a:r>
              <a:rPr lang="en-US" b="1" dirty="0">
                <a:solidFill>
                  <a:schemeClr val="accent1"/>
                </a:solidFill>
              </a:rPr>
              <a:t>GRAND LIST:  $7,184,282.</a:t>
            </a:r>
          </a:p>
          <a:p>
            <a:pPr marL="0" indent="0">
              <a:buNone/>
            </a:pPr>
            <a:r>
              <a:rPr lang="en-US" b="1" dirty="0">
                <a:solidFill>
                  <a:schemeClr val="accent1"/>
                </a:solidFill>
              </a:rPr>
              <a:t>TOWN:           $ 5,519,736. (77%)</a:t>
            </a:r>
          </a:p>
          <a:p>
            <a:pPr marL="0" indent="0">
              <a:buNone/>
            </a:pPr>
            <a:r>
              <a:rPr lang="en-US" b="1" dirty="0">
                <a:solidFill>
                  <a:schemeClr val="accent1"/>
                </a:solidFill>
              </a:rPr>
              <a:t>VILLAGE:        $ 1,664.546. (23%)</a:t>
            </a:r>
          </a:p>
          <a:p>
            <a:pPr marL="0" indent="0">
              <a:buNone/>
            </a:pPr>
            <a:r>
              <a:rPr lang="en-US" b="1" dirty="0">
                <a:solidFill>
                  <a:schemeClr val="accent1"/>
                </a:solidFill>
              </a:rPr>
              <a:t>AMOUNT TO BE RAISED FOR OPERATIONS OF PD:  $2,524,753.57</a:t>
            </a:r>
          </a:p>
          <a:p>
            <a:pPr marL="0" indent="0">
              <a:buNone/>
            </a:pPr>
            <a:r>
              <a:rPr lang="en-US" b="1" dirty="0">
                <a:solidFill>
                  <a:schemeClr val="accent1"/>
                </a:solidFill>
              </a:rPr>
              <a:t>TOWN PORTION:  $2,524,753.57 X 77% = $1,944,060.00</a:t>
            </a:r>
          </a:p>
          <a:p>
            <a:pPr marL="0" indent="0">
              <a:buNone/>
            </a:pPr>
            <a:r>
              <a:rPr lang="en-US" b="1" dirty="0">
                <a:solidFill>
                  <a:schemeClr val="accent1"/>
                </a:solidFill>
              </a:rPr>
              <a:t>VILLAGE PORTION:$2,524,753.57 X 23% = $   580,693.00</a:t>
            </a:r>
          </a:p>
          <a:p>
            <a:pPr marL="0" indent="0">
              <a:buNone/>
            </a:pPr>
            <a:r>
              <a:rPr lang="en-US" b="1" dirty="0">
                <a:solidFill>
                  <a:schemeClr val="accent1"/>
                </a:solidFill>
              </a:rPr>
              <a:t>TAX RATES:</a:t>
            </a:r>
          </a:p>
          <a:p>
            <a:pPr marL="0" indent="0">
              <a:buNone/>
            </a:pPr>
            <a:r>
              <a:rPr lang="en-US" b="1" dirty="0">
                <a:solidFill>
                  <a:schemeClr val="accent1"/>
                </a:solidFill>
              </a:rPr>
              <a:t>		TOWN: 	 $.3522</a:t>
            </a:r>
          </a:p>
          <a:p>
            <a:pPr marL="0" indent="0">
              <a:buNone/>
            </a:pPr>
            <a:r>
              <a:rPr lang="en-US" b="1" dirty="0">
                <a:solidFill>
                  <a:schemeClr val="accent1"/>
                </a:solidFill>
              </a:rPr>
              <a:t>		VILLAGE:	 $.3488</a:t>
            </a:r>
          </a:p>
          <a:p>
            <a:pPr marL="0" indent="0">
              <a:buNone/>
            </a:pPr>
            <a:endParaRPr lang="en-US" b="1" dirty="0">
              <a:solidFill>
                <a:schemeClr val="accent1"/>
              </a:solidFill>
            </a:endParaRPr>
          </a:p>
        </p:txBody>
      </p:sp>
    </p:spTree>
    <p:extLst>
      <p:ext uri="{BB962C8B-B14F-4D97-AF65-F5344CB8AC3E}">
        <p14:creationId xmlns:p14="http://schemas.microsoft.com/office/powerpoint/2010/main" val="256364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D3418-AF4C-F549-FF8F-1AD5C26629C5}"/>
              </a:ext>
            </a:extLst>
          </p:cNvPr>
          <p:cNvSpPr>
            <a:spLocks noGrp="1"/>
          </p:cNvSpPr>
          <p:nvPr>
            <p:ph type="title"/>
          </p:nvPr>
        </p:nvSpPr>
        <p:spPr>
          <a:xfrm>
            <a:off x="838200" y="252982"/>
            <a:ext cx="10515600" cy="60103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Proposal – Tax Rates</a:t>
            </a:r>
          </a:p>
        </p:txBody>
      </p:sp>
      <p:sp>
        <p:nvSpPr>
          <p:cNvPr id="3" name="Content Placeholder 2">
            <a:extLst>
              <a:ext uri="{FF2B5EF4-FFF2-40B4-BE49-F238E27FC236}">
                <a16:creationId xmlns:a16="http://schemas.microsoft.com/office/drawing/2014/main" id="{3D26659B-3556-4651-C1AA-7D4CCD7DEE72}"/>
              </a:ext>
            </a:extLst>
          </p:cNvPr>
          <p:cNvSpPr>
            <a:spLocks noGrp="1"/>
          </p:cNvSpPr>
          <p:nvPr>
            <p:ph idx="1"/>
          </p:nvPr>
        </p:nvSpPr>
        <p:spPr>
          <a:xfrm>
            <a:off x="838200" y="854015"/>
            <a:ext cx="10515600" cy="565030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marL="0" indent="0">
              <a:buNone/>
            </a:pPr>
            <a:r>
              <a:rPr lang="en-US" b="1" dirty="0">
                <a:solidFill>
                  <a:schemeClr val="accent1"/>
                </a:solidFill>
              </a:rPr>
              <a:t>Tax Rates:</a:t>
            </a:r>
          </a:p>
          <a:p>
            <a:pPr marL="0" indent="0">
              <a:buNone/>
            </a:pPr>
            <a:r>
              <a:rPr lang="en-US" b="1" dirty="0">
                <a:solidFill>
                  <a:schemeClr val="accent1"/>
                </a:solidFill>
              </a:rPr>
              <a:t>	Town:   $.3522			Village:  $.3488</a:t>
            </a:r>
          </a:p>
          <a:p>
            <a:pPr marL="0" indent="0">
              <a:buNone/>
            </a:pPr>
            <a:r>
              <a:rPr lang="en-US" b="1" dirty="0">
                <a:solidFill>
                  <a:schemeClr val="accent1"/>
                </a:solidFill>
              </a:rPr>
              <a:t>Estimated Actual Tax:</a:t>
            </a:r>
          </a:p>
          <a:p>
            <a:pPr marL="0" indent="0">
              <a:buNone/>
            </a:pPr>
            <a:r>
              <a:rPr lang="en-US" sz="2400" b="1" u="sng" dirty="0">
                <a:solidFill>
                  <a:schemeClr val="accent1"/>
                </a:solidFill>
              </a:rPr>
              <a:t>Assessed Value</a:t>
            </a:r>
            <a:r>
              <a:rPr lang="en-US" sz="2400" b="1" dirty="0">
                <a:solidFill>
                  <a:schemeClr val="accent1"/>
                </a:solidFill>
              </a:rPr>
              <a:t>			</a:t>
            </a:r>
            <a:r>
              <a:rPr lang="en-US" sz="2400" b="1" u="sng" dirty="0">
                <a:solidFill>
                  <a:schemeClr val="accent1"/>
                </a:solidFill>
              </a:rPr>
              <a:t>Town</a:t>
            </a:r>
            <a:r>
              <a:rPr lang="en-US" sz="2400" b="1" dirty="0">
                <a:solidFill>
                  <a:schemeClr val="accent1"/>
                </a:solidFill>
              </a:rPr>
              <a:t>			</a:t>
            </a:r>
            <a:r>
              <a:rPr lang="en-US" sz="2400" b="1" u="sng" dirty="0">
                <a:solidFill>
                  <a:schemeClr val="accent1"/>
                </a:solidFill>
              </a:rPr>
              <a:t>Village</a:t>
            </a:r>
          </a:p>
          <a:p>
            <a:pPr marL="0" indent="0">
              <a:buNone/>
            </a:pPr>
            <a:r>
              <a:rPr lang="en-US" sz="2400" b="1" dirty="0">
                <a:solidFill>
                  <a:schemeClr val="accent1"/>
                </a:solidFill>
              </a:rPr>
              <a:t>$150,000.00				$   528.30		$  523.20</a:t>
            </a:r>
          </a:p>
          <a:p>
            <a:pPr marL="0" indent="0">
              <a:buNone/>
            </a:pPr>
            <a:r>
              <a:rPr lang="en-US" sz="2400" b="1" dirty="0">
                <a:solidFill>
                  <a:schemeClr val="accent1"/>
                </a:solidFill>
              </a:rPr>
              <a:t>$250,000.00				$   880.50		$   872.00</a:t>
            </a:r>
          </a:p>
          <a:p>
            <a:pPr marL="0" indent="0">
              <a:buNone/>
            </a:pPr>
            <a:r>
              <a:rPr lang="en-US" sz="2400" b="1" dirty="0">
                <a:solidFill>
                  <a:schemeClr val="accent1"/>
                </a:solidFill>
              </a:rPr>
              <a:t>$350,000.00				$  1232.70		$ 1220.80</a:t>
            </a:r>
          </a:p>
          <a:p>
            <a:pPr marL="0" indent="0">
              <a:buNone/>
            </a:pPr>
            <a:r>
              <a:rPr lang="en-US" sz="2400" b="1" dirty="0">
                <a:solidFill>
                  <a:schemeClr val="accent1"/>
                </a:solidFill>
              </a:rPr>
              <a:t>$450,000.00				$  1585.90		$  1569.60</a:t>
            </a:r>
          </a:p>
          <a:p>
            <a:pPr marL="0" indent="0">
              <a:buNone/>
            </a:pPr>
            <a:r>
              <a:rPr lang="en-US" sz="2400" b="1" dirty="0">
                <a:solidFill>
                  <a:schemeClr val="accent1"/>
                </a:solidFill>
              </a:rPr>
              <a:t>$500,000.00				$  1761.00		$  1744.00</a:t>
            </a:r>
          </a:p>
          <a:p>
            <a:pPr marL="0" indent="0">
              <a:buNone/>
            </a:pPr>
            <a:r>
              <a:rPr lang="en-US" sz="2400" b="1" dirty="0">
                <a:solidFill>
                  <a:schemeClr val="accent1"/>
                </a:solidFill>
              </a:rPr>
              <a:t>$750,000.00				$   2641.50		$  2616.00</a:t>
            </a:r>
          </a:p>
        </p:txBody>
      </p:sp>
    </p:spTree>
    <p:extLst>
      <p:ext uri="{BB962C8B-B14F-4D97-AF65-F5344CB8AC3E}">
        <p14:creationId xmlns:p14="http://schemas.microsoft.com/office/powerpoint/2010/main" val="124466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63878-09A8-0728-6A08-01C44E25E368}"/>
              </a:ext>
            </a:extLst>
          </p:cNvPr>
          <p:cNvSpPr>
            <a:spLocks noGrp="1"/>
          </p:cNvSpPr>
          <p:nvPr>
            <p:ph type="title"/>
          </p:nvPr>
        </p:nvSpPr>
        <p:spPr>
          <a:xfrm>
            <a:off x="838200" y="347872"/>
            <a:ext cx="10515600" cy="47163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fontScale="90000"/>
          </a:bodyPr>
          <a:lstStyle/>
          <a:p>
            <a:r>
              <a:rPr lang="en-US" b="1" i="1" dirty="0">
                <a:solidFill>
                  <a:schemeClr val="accent1"/>
                </a:solidFill>
                <a:latin typeface="Times New Roman" panose="02020603050405020304" pitchFamily="18" charset="0"/>
                <a:cs typeface="Times New Roman" panose="02020603050405020304" pitchFamily="18" charset="0"/>
              </a:rPr>
              <a:t>Area Per-capita Police Spending</a:t>
            </a:r>
          </a:p>
        </p:txBody>
      </p:sp>
      <p:sp>
        <p:nvSpPr>
          <p:cNvPr id="3" name="Content Placeholder 2">
            <a:extLst>
              <a:ext uri="{FF2B5EF4-FFF2-40B4-BE49-F238E27FC236}">
                <a16:creationId xmlns:a16="http://schemas.microsoft.com/office/drawing/2014/main" id="{12967AFE-006A-2249-88B8-5F627E68A211}"/>
              </a:ext>
            </a:extLst>
          </p:cNvPr>
          <p:cNvSpPr>
            <a:spLocks noGrp="1"/>
          </p:cNvSpPr>
          <p:nvPr>
            <p:ph idx="1"/>
          </p:nvPr>
        </p:nvSpPr>
        <p:spPr>
          <a:xfrm>
            <a:off x="838200" y="819509"/>
            <a:ext cx="10515600" cy="585733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a:bodyPr>
          <a:lstStyle/>
          <a:p>
            <a:pPr marL="0" indent="0">
              <a:buNone/>
            </a:pPr>
            <a:r>
              <a:rPr lang="en-US" sz="2400" b="1" dirty="0">
                <a:solidFill>
                  <a:schemeClr val="accent1"/>
                </a:solidFill>
              </a:rPr>
              <a:t>Your Selectboard had compiled a chart showing per-capita police spending in several communities around the state.  Understanding of course, the per-capita rate does not equate to tax rates or the amount to be raised by taxes.</a:t>
            </a:r>
          </a:p>
          <a:p>
            <a:pPr marL="0" indent="0">
              <a:buNone/>
            </a:pPr>
            <a:endParaRPr lang="en-US" sz="2400" b="1" dirty="0">
              <a:solidFill>
                <a:schemeClr val="accent1"/>
              </a:solidFill>
            </a:endParaRPr>
          </a:p>
        </p:txBody>
      </p:sp>
      <p:graphicFrame>
        <p:nvGraphicFramePr>
          <p:cNvPr id="5" name="Table 4">
            <a:extLst>
              <a:ext uri="{FF2B5EF4-FFF2-40B4-BE49-F238E27FC236}">
                <a16:creationId xmlns:a16="http://schemas.microsoft.com/office/drawing/2014/main" id="{0B8B1C8C-6361-8E07-5607-DD8CA126FC65}"/>
              </a:ext>
            </a:extLst>
          </p:cNvPr>
          <p:cNvGraphicFramePr>
            <a:graphicFrameLocks noGrp="1"/>
          </p:cNvGraphicFramePr>
          <p:nvPr>
            <p:extLst>
              <p:ext uri="{D42A27DB-BD31-4B8C-83A1-F6EECF244321}">
                <p14:modId xmlns:p14="http://schemas.microsoft.com/office/powerpoint/2010/main" val="19055776"/>
              </p:ext>
            </p:extLst>
          </p:nvPr>
        </p:nvGraphicFramePr>
        <p:xfrm>
          <a:off x="1009292" y="1825621"/>
          <a:ext cx="10344510" cy="4756331"/>
        </p:xfrm>
        <a:graphic>
          <a:graphicData uri="http://schemas.openxmlformats.org/drawingml/2006/table">
            <a:tbl>
              <a:tblPr>
                <a:tableStyleId>{5C22544A-7EE6-4342-B048-85BDC9FD1C3A}</a:tableStyleId>
              </a:tblPr>
              <a:tblGrid>
                <a:gridCol w="1149390">
                  <a:extLst>
                    <a:ext uri="{9D8B030D-6E8A-4147-A177-3AD203B41FA5}">
                      <a16:colId xmlns:a16="http://schemas.microsoft.com/office/drawing/2014/main" val="1116426518"/>
                    </a:ext>
                  </a:extLst>
                </a:gridCol>
                <a:gridCol w="1149390">
                  <a:extLst>
                    <a:ext uri="{9D8B030D-6E8A-4147-A177-3AD203B41FA5}">
                      <a16:colId xmlns:a16="http://schemas.microsoft.com/office/drawing/2014/main" val="3052272499"/>
                    </a:ext>
                  </a:extLst>
                </a:gridCol>
                <a:gridCol w="1149390">
                  <a:extLst>
                    <a:ext uri="{9D8B030D-6E8A-4147-A177-3AD203B41FA5}">
                      <a16:colId xmlns:a16="http://schemas.microsoft.com/office/drawing/2014/main" val="3952912370"/>
                    </a:ext>
                  </a:extLst>
                </a:gridCol>
                <a:gridCol w="1149390">
                  <a:extLst>
                    <a:ext uri="{9D8B030D-6E8A-4147-A177-3AD203B41FA5}">
                      <a16:colId xmlns:a16="http://schemas.microsoft.com/office/drawing/2014/main" val="1715883380"/>
                    </a:ext>
                  </a:extLst>
                </a:gridCol>
                <a:gridCol w="1149390">
                  <a:extLst>
                    <a:ext uri="{9D8B030D-6E8A-4147-A177-3AD203B41FA5}">
                      <a16:colId xmlns:a16="http://schemas.microsoft.com/office/drawing/2014/main" val="3595787595"/>
                    </a:ext>
                  </a:extLst>
                </a:gridCol>
                <a:gridCol w="1149390">
                  <a:extLst>
                    <a:ext uri="{9D8B030D-6E8A-4147-A177-3AD203B41FA5}">
                      <a16:colId xmlns:a16="http://schemas.microsoft.com/office/drawing/2014/main" val="336590929"/>
                    </a:ext>
                  </a:extLst>
                </a:gridCol>
                <a:gridCol w="1149390">
                  <a:extLst>
                    <a:ext uri="{9D8B030D-6E8A-4147-A177-3AD203B41FA5}">
                      <a16:colId xmlns:a16="http://schemas.microsoft.com/office/drawing/2014/main" val="646285791"/>
                    </a:ext>
                  </a:extLst>
                </a:gridCol>
                <a:gridCol w="1149390">
                  <a:extLst>
                    <a:ext uri="{9D8B030D-6E8A-4147-A177-3AD203B41FA5}">
                      <a16:colId xmlns:a16="http://schemas.microsoft.com/office/drawing/2014/main" val="643260529"/>
                    </a:ext>
                  </a:extLst>
                </a:gridCol>
                <a:gridCol w="1149390">
                  <a:extLst>
                    <a:ext uri="{9D8B030D-6E8A-4147-A177-3AD203B41FA5}">
                      <a16:colId xmlns:a16="http://schemas.microsoft.com/office/drawing/2014/main" val="3002315105"/>
                    </a:ext>
                  </a:extLst>
                </a:gridCol>
              </a:tblGrid>
              <a:tr h="206797">
                <a:tc gridSpan="2">
                  <a:txBody>
                    <a:bodyPr/>
                    <a:lstStyle/>
                    <a:p>
                      <a:pPr algn="l" fontAlgn="b"/>
                      <a:r>
                        <a:rPr lang="en-US" sz="1100" b="1" u="sng" strike="noStrike">
                          <a:effectLst/>
                        </a:rPr>
                        <a:t>MUNICIPALITY</a:t>
                      </a:r>
                      <a:endParaRPr lang="en-US" sz="1100" b="1" i="0" u="sng"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gridSpan="2">
                  <a:txBody>
                    <a:bodyPr/>
                    <a:lstStyle/>
                    <a:p>
                      <a:pPr algn="l" fontAlgn="b"/>
                      <a:r>
                        <a:rPr lang="en-US" sz="1100" b="1" u="sng" strike="noStrike">
                          <a:effectLst/>
                        </a:rPr>
                        <a:t>POPULATION </a:t>
                      </a:r>
                      <a:endParaRPr lang="en-US" sz="1100" b="1" i="0" u="sng"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r>
                        <a:rPr lang="en-US" sz="1100" b="1" u="sng" strike="noStrike">
                          <a:effectLst/>
                        </a:rPr>
                        <a:t>BUDGET</a:t>
                      </a:r>
                      <a:endParaRPr lang="en-US" sz="1100" b="1" i="0" u="sng"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gridSpan="2">
                  <a:txBody>
                    <a:bodyPr/>
                    <a:lstStyle/>
                    <a:p>
                      <a:pPr algn="l" fontAlgn="b"/>
                      <a:r>
                        <a:rPr lang="en-US" sz="1100" b="1" u="sng" strike="noStrike" dirty="0">
                          <a:effectLst/>
                        </a:rPr>
                        <a:t>PER CAPITA</a:t>
                      </a:r>
                      <a:endParaRPr lang="en-US" sz="1100" b="1" i="0" u="sng" strike="noStrike" dirty="0">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extLst>
                  <a:ext uri="{0D108BD9-81ED-4DB2-BD59-A6C34878D82A}">
                    <a16:rowId xmlns:a16="http://schemas.microsoft.com/office/drawing/2014/main" val="3382297366"/>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1,000,000</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711784525"/>
                  </a:ext>
                </a:extLst>
              </a:tr>
              <a:tr h="206797">
                <a:tc gridSpan="3">
                  <a:txBody>
                    <a:bodyPr/>
                    <a:lstStyle/>
                    <a:p>
                      <a:pPr algn="l" fontAlgn="b"/>
                      <a:r>
                        <a:rPr lang="en-US" sz="1100" b="1" u="none" strike="noStrike" dirty="0">
                          <a:effectLst/>
                        </a:rPr>
                        <a:t>St. Albans City and Town</a:t>
                      </a:r>
                      <a:endParaRPr lang="en-US" sz="1100" b="1" i="0" u="none" strike="noStrike" dirty="0">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hMerge="1">
                  <a:txBody>
                    <a:bodyPr/>
                    <a:lstStyle/>
                    <a:p>
                      <a:endParaRPr lang="en-US"/>
                    </a:p>
                  </a:txBody>
                  <a:tcPr/>
                </a:tc>
                <a:tc>
                  <a:txBody>
                    <a:bodyPr/>
                    <a:lstStyle/>
                    <a:p>
                      <a:pPr algn="r" fontAlgn="b"/>
                      <a:r>
                        <a:rPr lang="en-US" sz="1100" b="1" u="none" strike="noStrike" dirty="0">
                          <a:effectLst/>
                        </a:rPr>
                        <a:t>14,094</a:t>
                      </a:r>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dirty="0">
                          <a:effectLst/>
                        </a:rPr>
                        <a:t>$5.40 </a:t>
                      </a:r>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$383.14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75026084"/>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997646247"/>
                  </a:ext>
                </a:extLst>
              </a:tr>
              <a:tr h="206797">
                <a:tc>
                  <a:txBody>
                    <a:bodyPr/>
                    <a:lstStyle/>
                    <a:p>
                      <a:pPr algn="l" fontAlgn="b"/>
                      <a:r>
                        <a:rPr lang="en-US" sz="1100" b="1" u="none" strike="noStrike">
                          <a:effectLst/>
                        </a:rPr>
                        <a:t>Milton</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10,689</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$2.48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$232.01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247722073"/>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743240904"/>
                  </a:ext>
                </a:extLst>
              </a:tr>
              <a:tr h="206797">
                <a:tc gridSpan="2">
                  <a:txBody>
                    <a:bodyPr/>
                    <a:lstStyle/>
                    <a:p>
                      <a:pPr algn="l" fontAlgn="b"/>
                      <a:r>
                        <a:rPr lang="en-US" sz="1100" b="1" u="none" strike="noStrike">
                          <a:effectLst/>
                        </a:rPr>
                        <a:t>Morristown</a:t>
                      </a:r>
                      <a:endParaRPr lang="en-US" sz="1100" b="1" i="0" u="none"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5,676</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$2.01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dirty="0">
                          <a:effectLst/>
                        </a:rPr>
                        <a:t>$354.12 </a:t>
                      </a:r>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389848434"/>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944330450"/>
                  </a:ext>
                </a:extLst>
              </a:tr>
              <a:tr h="206797">
                <a:tc>
                  <a:txBody>
                    <a:bodyPr/>
                    <a:lstStyle/>
                    <a:p>
                      <a:pPr algn="l" fontAlgn="b"/>
                      <a:r>
                        <a:rPr lang="en-US" sz="1100" b="1" u="none" strike="noStrike">
                          <a:effectLst/>
                        </a:rPr>
                        <a:t>Winooski</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8,328</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$2.98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dirty="0">
                          <a:effectLst/>
                        </a:rPr>
                        <a:t>$357.82 </a:t>
                      </a:r>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65168827"/>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512912379"/>
                  </a:ext>
                </a:extLst>
              </a:tr>
              <a:tr h="206797">
                <a:tc gridSpan="2">
                  <a:txBody>
                    <a:bodyPr/>
                    <a:lstStyle/>
                    <a:p>
                      <a:pPr algn="l" fontAlgn="b"/>
                      <a:r>
                        <a:rPr lang="en-US" sz="1100" b="1" u="none" strike="noStrike">
                          <a:effectLst/>
                        </a:rPr>
                        <a:t>Newport City</a:t>
                      </a:r>
                      <a:endParaRPr lang="en-US" sz="1100" b="1" i="0" u="none"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4,403</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$2.06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$467.86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629039151"/>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408114482"/>
                  </a:ext>
                </a:extLst>
              </a:tr>
              <a:tr h="206797">
                <a:tc gridSpan="2">
                  <a:txBody>
                    <a:bodyPr/>
                    <a:lstStyle/>
                    <a:p>
                      <a:pPr algn="l" fontAlgn="b"/>
                      <a:r>
                        <a:rPr lang="en-US" sz="1100" b="1" u="none" strike="noStrike">
                          <a:effectLst/>
                        </a:rPr>
                        <a:t>Middlebury</a:t>
                      </a:r>
                      <a:endParaRPr lang="en-US" sz="1100" b="1" i="0" u="none"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8,496</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$2.09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$246.39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728598410"/>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420924871"/>
                  </a:ext>
                </a:extLst>
              </a:tr>
              <a:tr h="206797">
                <a:tc gridSpan="2">
                  <a:txBody>
                    <a:bodyPr/>
                    <a:lstStyle/>
                    <a:p>
                      <a:pPr algn="l" fontAlgn="b"/>
                      <a:r>
                        <a:rPr lang="en-US" sz="1100" b="1" u="none" strike="noStrike">
                          <a:effectLst/>
                        </a:rPr>
                        <a:t>Vergennes</a:t>
                      </a:r>
                      <a:endParaRPr lang="en-US" sz="1100" b="1" i="0" u="none"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2.553</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$0.81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$316.09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3423409"/>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92167639"/>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551570513"/>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gridSpan="3">
                  <a:txBody>
                    <a:bodyPr/>
                    <a:lstStyle/>
                    <a:p>
                      <a:pPr algn="l" fontAlgn="b"/>
                      <a:r>
                        <a:rPr lang="en-US" sz="1100" b="1" u="none" strike="noStrike">
                          <a:effectLst/>
                        </a:rPr>
                        <a:t>SWANTON PROPOSALS - 2024</a:t>
                      </a:r>
                      <a:endParaRPr lang="en-US" sz="1100" b="1" i="0" u="none" strike="noStrike">
                        <a:solidFill>
                          <a:srgbClr val="000000"/>
                        </a:solidFill>
                        <a:effectLst/>
                        <a:latin typeface="Calibri" panose="020F0502020204030204" pitchFamily="34" charset="0"/>
                      </a:endParaRPr>
                    </a:p>
                  </a:txBody>
                  <a:tcPr marL="9459" marR="9459" marT="9459" marB="0" anchor="b"/>
                </a:tc>
                <a:tc hMerge="1">
                  <a:txBody>
                    <a:bodyPr/>
                    <a:lstStyle/>
                    <a:p>
                      <a:endParaRPr lang="en-US"/>
                    </a:p>
                  </a:txBody>
                  <a:tcPr/>
                </a:tc>
                <a:tc hMerge="1">
                  <a:txBody>
                    <a:bodyPr/>
                    <a:lstStyle/>
                    <a:p>
                      <a:endParaRPr lang="en-US"/>
                    </a:p>
                  </a:txBody>
                  <a:tcPr/>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470646083"/>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487054290"/>
                  </a:ext>
                </a:extLst>
              </a:tr>
              <a:tr h="206797">
                <a:tc>
                  <a:txBody>
                    <a:bodyPr/>
                    <a:lstStyle/>
                    <a:p>
                      <a:pPr algn="l" fontAlgn="b"/>
                      <a:r>
                        <a:rPr lang="en-US" sz="1100" b="1" u="none" strike="noStrike">
                          <a:effectLst/>
                        </a:rPr>
                        <a:t>Village</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2,381</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$1.19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$499.92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3426852"/>
                  </a:ext>
                </a:extLst>
              </a:tr>
              <a:tr h="206797">
                <a:tc>
                  <a:txBody>
                    <a:bodyPr/>
                    <a:lstStyle/>
                    <a:p>
                      <a:pPr algn="l" fontAlgn="b"/>
                      <a:r>
                        <a:rPr lang="en-US" sz="1100" b="1" u="none" strike="noStrike">
                          <a:effectLst/>
                        </a:rPr>
                        <a:t>Town</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sng" strike="noStrike">
                          <a:effectLst/>
                        </a:rPr>
                        <a:t>4,456</a:t>
                      </a:r>
                      <a:endParaRPr lang="en-US" sz="1100" b="1" i="0" u="sng"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$0.48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$106.60 </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942646946"/>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en-US" sz="1100" b="1" u="none" strike="noStrike">
                          <a:effectLst/>
                        </a:rPr>
                        <a:t>Total</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r" fontAlgn="b"/>
                      <a:r>
                        <a:rPr lang="en-US" sz="1100" b="1" u="none" strike="noStrike">
                          <a:effectLst/>
                        </a:rPr>
                        <a:t>6,837</a:t>
                      </a:r>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030655794"/>
                  </a:ext>
                </a:extLst>
              </a:tr>
              <a:tr h="206797">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459" marR="9459" marT="9459"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723394191"/>
                  </a:ext>
                </a:extLst>
              </a:tr>
            </a:tbl>
          </a:graphicData>
        </a:graphic>
      </p:graphicFrame>
    </p:spTree>
    <p:extLst>
      <p:ext uri="{BB962C8B-B14F-4D97-AF65-F5344CB8AC3E}">
        <p14:creationId xmlns:p14="http://schemas.microsoft.com/office/powerpoint/2010/main" val="65055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4980-5B80-9951-EF7C-C5B0E4E0EB9F}"/>
              </a:ext>
            </a:extLst>
          </p:cNvPr>
          <p:cNvSpPr>
            <a:spLocks noGrp="1"/>
          </p:cNvSpPr>
          <p:nvPr>
            <p:ph type="title"/>
          </p:nvPr>
        </p:nvSpPr>
        <p:spPr>
          <a:xfrm>
            <a:off x="838200" y="365125"/>
            <a:ext cx="10515600" cy="55790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 Building Plans</a:t>
            </a:r>
          </a:p>
        </p:txBody>
      </p:sp>
      <p:sp>
        <p:nvSpPr>
          <p:cNvPr id="3" name="Content Placeholder 2">
            <a:extLst>
              <a:ext uri="{FF2B5EF4-FFF2-40B4-BE49-F238E27FC236}">
                <a16:creationId xmlns:a16="http://schemas.microsoft.com/office/drawing/2014/main" id="{19162CA7-214B-4BCC-E0F5-E6A9CC433D2E}"/>
              </a:ext>
            </a:extLst>
          </p:cNvPr>
          <p:cNvSpPr>
            <a:spLocks noGrp="1"/>
          </p:cNvSpPr>
          <p:nvPr>
            <p:ph idx="1"/>
          </p:nvPr>
        </p:nvSpPr>
        <p:spPr>
          <a:xfrm>
            <a:off x="838200" y="923026"/>
            <a:ext cx="10515600" cy="563304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fontScale="92500" lnSpcReduction="10000"/>
          </a:bodyPr>
          <a:lstStyle/>
          <a:p>
            <a:pPr marL="0" indent="0">
              <a:buNone/>
            </a:pPr>
            <a:r>
              <a:rPr lang="en-US" b="1" dirty="0">
                <a:solidFill>
                  <a:schemeClr val="accent1"/>
                </a:solidFill>
              </a:rPr>
              <a:t>Several months ago, the Village of Swanton announced plans to build a new public safety facility on land it had purchased next to the present Village Complex that was formerly the property of Carroll Concrete.  The proposed building would house the police and fire departments and the space freed up in the existing complex would be renovated to house other departments of the village.</a:t>
            </a:r>
          </a:p>
          <a:p>
            <a:pPr marL="0" indent="0">
              <a:buNone/>
            </a:pPr>
            <a:r>
              <a:rPr lang="en-US" b="1" dirty="0">
                <a:solidFill>
                  <a:schemeClr val="accent1"/>
                </a:solidFill>
              </a:rPr>
              <a:t>The purpose of this meeting this evening, is not to discuss the particulars on this project.  It is a Village project and no one here is qualified to provide information. </a:t>
            </a:r>
          </a:p>
          <a:p>
            <a:pPr marL="0" indent="0">
              <a:buNone/>
            </a:pPr>
            <a:r>
              <a:rPr lang="en-US" b="1" dirty="0">
                <a:solidFill>
                  <a:schemeClr val="accent1"/>
                </a:solidFill>
              </a:rPr>
              <a:t>We do know that existing police station is inadequate and if the town and village has mirrored coverage, the “new” department will simply not function in the existing facility. If the bond vote on the new facility is approved, the annual debt service on the facility will be added to the budgets of both the police and fire departments and will affect the annual budget amounts paid by the town for both departments.</a:t>
            </a:r>
          </a:p>
        </p:txBody>
      </p:sp>
    </p:spTree>
    <p:extLst>
      <p:ext uri="{BB962C8B-B14F-4D97-AF65-F5344CB8AC3E}">
        <p14:creationId xmlns:p14="http://schemas.microsoft.com/office/powerpoint/2010/main" val="1936280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1DA2F-621C-9AC3-3F88-CADC97B0841E}"/>
              </a:ext>
            </a:extLst>
          </p:cNvPr>
          <p:cNvSpPr>
            <a:spLocks noGrp="1"/>
          </p:cNvSpPr>
          <p:nvPr>
            <p:ph type="title"/>
          </p:nvPr>
        </p:nvSpPr>
        <p:spPr>
          <a:xfrm>
            <a:off x="838200" y="365126"/>
            <a:ext cx="10515600" cy="70455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r>
              <a:rPr lang="en-US" b="1" i="1" dirty="0">
                <a:solidFill>
                  <a:schemeClr val="accent1"/>
                </a:solidFill>
                <a:latin typeface="Times New Roman" panose="02020603050405020304" pitchFamily="18" charset="0"/>
                <a:cs typeface="Times New Roman" panose="02020603050405020304" pitchFamily="18" charset="0"/>
              </a:rPr>
              <a:t>Building Plans – Other tax considerations</a:t>
            </a:r>
          </a:p>
        </p:txBody>
      </p:sp>
      <p:sp>
        <p:nvSpPr>
          <p:cNvPr id="3" name="Content Placeholder 2">
            <a:extLst>
              <a:ext uri="{FF2B5EF4-FFF2-40B4-BE49-F238E27FC236}">
                <a16:creationId xmlns:a16="http://schemas.microsoft.com/office/drawing/2014/main" id="{13B28D2A-E95C-D779-85A3-80B6CC4CDBEB}"/>
              </a:ext>
            </a:extLst>
          </p:cNvPr>
          <p:cNvSpPr>
            <a:spLocks noGrp="1"/>
          </p:cNvSpPr>
          <p:nvPr>
            <p:ph idx="1"/>
          </p:nvPr>
        </p:nvSpPr>
        <p:spPr>
          <a:xfrm>
            <a:off x="838200" y="1121075"/>
            <a:ext cx="10515600" cy="43513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marL="0" indent="0">
              <a:buNone/>
            </a:pPr>
            <a:r>
              <a:rPr lang="en-US" b="1" i="1" dirty="0">
                <a:solidFill>
                  <a:schemeClr val="accent1"/>
                </a:solidFill>
                <a:latin typeface="Times New Roman" panose="02020603050405020304" pitchFamily="18" charset="0"/>
                <a:cs typeface="Times New Roman" panose="02020603050405020304" pitchFamily="18" charset="0"/>
              </a:rPr>
              <a:t>As was previously mentioned, the expanded police coverage will only be implemented if the proposed public safety facility is passed by the village voters.  If passed the debt service on the bond will be added to the yearly contract for BOTH the police and fire departments.</a:t>
            </a:r>
          </a:p>
          <a:p>
            <a:pPr marL="0" indent="0">
              <a:buNone/>
            </a:pPr>
            <a:r>
              <a:rPr lang="en-US" b="1" i="1" dirty="0">
                <a:solidFill>
                  <a:schemeClr val="accent1"/>
                </a:solidFill>
                <a:latin typeface="Times New Roman" panose="02020603050405020304" pitchFamily="18" charset="0"/>
                <a:cs typeface="Times New Roman" panose="02020603050405020304" pitchFamily="18" charset="0"/>
              </a:rPr>
              <a:t>From the information we have received the proposed debt service would be a fixed principal payment of $494,454.00 per year plus interest.  The first several years will have the highest payments as the interest portion will be the highest.  </a:t>
            </a:r>
          </a:p>
        </p:txBody>
      </p:sp>
    </p:spTree>
    <p:extLst>
      <p:ext uri="{BB962C8B-B14F-4D97-AF65-F5344CB8AC3E}">
        <p14:creationId xmlns:p14="http://schemas.microsoft.com/office/powerpoint/2010/main" val="2818264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1843-68A9-67D3-1620-BA0DBA7C70D0}"/>
              </a:ext>
            </a:extLst>
          </p:cNvPr>
          <p:cNvSpPr>
            <a:spLocks noGrp="1"/>
          </p:cNvSpPr>
          <p:nvPr>
            <p:ph type="title"/>
          </p:nvPr>
        </p:nvSpPr>
        <p:spPr>
          <a:xfrm>
            <a:off x="838200" y="365125"/>
            <a:ext cx="10515600" cy="7476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r>
              <a:rPr lang="en-US" b="1" i="1" dirty="0">
                <a:solidFill>
                  <a:schemeClr val="accent1"/>
                </a:solidFill>
                <a:latin typeface="Times New Roman" panose="02020603050405020304" pitchFamily="18" charset="0"/>
                <a:cs typeface="Times New Roman" panose="02020603050405020304" pitchFamily="18" charset="0"/>
              </a:rPr>
              <a:t>Building Plans – Other tax considerations</a:t>
            </a:r>
          </a:p>
        </p:txBody>
      </p:sp>
      <p:sp>
        <p:nvSpPr>
          <p:cNvPr id="3" name="Content Placeholder 2">
            <a:extLst>
              <a:ext uri="{FF2B5EF4-FFF2-40B4-BE49-F238E27FC236}">
                <a16:creationId xmlns:a16="http://schemas.microsoft.com/office/drawing/2014/main" id="{60AD4E25-C937-95FD-D3A8-C42AA01ABE19}"/>
              </a:ext>
            </a:extLst>
          </p:cNvPr>
          <p:cNvSpPr>
            <a:spLocks noGrp="1"/>
          </p:cNvSpPr>
          <p:nvPr>
            <p:ph idx="1"/>
          </p:nvPr>
        </p:nvSpPr>
        <p:spPr>
          <a:xfrm>
            <a:off x="838200" y="1112808"/>
            <a:ext cx="10515600" cy="556403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marL="0" indent="0">
              <a:buNone/>
            </a:pPr>
            <a:r>
              <a:rPr lang="en-US" b="1" dirty="0">
                <a:solidFill>
                  <a:schemeClr val="accent1"/>
                </a:solidFill>
              </a:rPr>
              <a:t>Annual Debt Service </a:t>
            </a:r>
          </a:p>
          <a:p>
            <a:pPr marL="0" indent="0">
              <a:buNone/>
            </a:pPr>
            <a:r>
              <a:rPr lang="en-US" b="1" dirty="0">
                <a:solidFill>
                  <a:schemeClr val="accent1"/>
                </a:solidFill>
              </a:rPr>
              <a:t>Bond Amount:		$14,833,614.00</a:t>
            </a:r>
          </a:p>
          <a:p>
            <a:pPr marL="0" indent="0">
              <a:buNone/>
            </a:pPr>
            <a:r>
              <a:rPr lang="en-US" b="1" dirty="0">
                <a:solidFill>
                  <a:schemeClr val="accent1"/>
                </a:solidFill>
              </a:rPr>
              <a:t>Term:				 30 Years</a:t>
            </a:r>
          </a:p>
          <a:p>
            <a:pPr marL="0" indent="0">
              <a:buNone/>
            </a:pPr>
            <a:r>
              <a:rPr lang="en-US" b="1" dirty="0">
                <a:solidFill>
                  <a:schemeClr val="accent1"/>
                </a:solidFill>
              </a:rPr>
              <a:t>Interest Rate:		 4.75%</a:t>
            </a:r>
          </a:p>
          <a:p>
            <a:pPr marL="0" indent="0">
              <a:buNone/>
            </a:pPr>
            <a:r>
              <a:rPr lang="en-US" b="1" dirty="0">
                <a:solidFill>
                  <a:schemeClr val="accent1"/>
                </a:solidFill>
              </a:rPr>
              <a:t>Fixed Principal Payment:  $494,454.00</a:t>
            </a:r>
          </a:p>
          <a:p>
            <a:pPr marL="0" indent="0">
              <a:buNone/>
            </a:pPr>
            <a:r>
              <a:rPr lang="en-US" b="1" dirty="0">
                <a:solidFill>
                  <a:schemeClr val="accent1"/>
                </a:solidFill>
              </a:rPr>
              <a:t>Payment – Year 1:           	$1,198,992.00</a:t>
            </a:r>
          </a:p>
          <a:p>
            <a:pPr marL="0" indent="0">
              <a:buNone/>
            </a:pPr>
            <a:r>
              <a:rPr lang="en-US" b="1" dirty="0">
                <a:solidFill>
                  <a:schemeClr val="accent1"/>
                </a:solidFill>
              </a:rPr>
              <a:t>Amount of Bond Payment Allocated to PD:  $457,120.63</a:t>
            </a:r>
          </a:p>
          <a:p>
            <a:pPr marL="0" indent="0">
              <a:buNone/>
            </a:pPr>
            <a:r>
              <a:rPr lang="en-US" b="1" dirty="0">
                <a:solidFill>
                  <a:schemeClr val="accent1"/>
                </a:solidFill>
              </a:rPr>
              <a:t>Amount of Bond Payment Allocated to FD:	 $571,171.65</a:t>
            </a:r>
          </a:p>
          <a:p>
            <a:pPr marL="0" indent="0">
              <a:buNone/>
            </a:pPr>
            <a:r>
              <a:rPr lang="en-US" b="1" dirty="0">
                <a:solidFill>
                  <a:schemeClr val="accent1"/>
                </a:solidFill>
              </a:rPr>
              <a:t>Total Police Budget with Bond Payment:     $2,981,874.20</a:t>
            </a:r>
          </a:p>
          <a:p>
            <a:pPr marL="0" indent="0">
              <a:buNone/>
            </a:pPr>
            <a:r>
              <a:rPr lang="en-US" b="1" dirty="0">
                <a:solidFill>
                  <a:schemeClr val="accent1"/>
                </a:solidFill>
              </a:rPr>
              <a:t>Total Fire Budget with Bond Payment:         $1,145,096.87</a:t>
            </a:r>
          </a:p>
        </p:txBody>
      </p:sp>
    </p:spTree>
    <p:extLst>
      <p:ext uri="{BB962C8B-B14F-4D97-AF65-F5344CB8AC3E}">
        <p14:creationId xmlns:p14="http://schemas.microsoft.com/office/powerpoint/2010/main" val="3981276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8F73-C809-65BE-2385-F0E3E275160D}"/>
              </a:ext>
            </a:extLst>
          </p:cNvPr>
          <p:cNvSpPr>
            <a:spLocks noGrp="1"/>
          </p:cNvSpPr>
          <p:nvPr>
            <p:ph type="title"/>
          </p:nvPr>
        </p:nvSpPr>
        <p:spPr>
          <a:xfrm>
            <a:off x="838200" y="365125"/>
            <a:ext cx="10515600" cy="73905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Building Plans – Other tax consideration</a:t>
            </a:r>
          </a:p>
        </p:txBody>
      </p:sp>
      <p:sp>
        <p:nvSpPr>
          <p:cNvPr id="3" name="Content Placeholder 2">
            <a:extLst>
              <a:ext uri="{FF2B5EF4-FFF2-40B4-BE49-F238E27FC236}">
                <a16:creationId xmlns:a16="http://schemas.microsoft.com/office/drawing/2014/main" id="{111E44AF-068F-AE59-E866-65836111D59D}"/>
              </a:ext>
            </a:extLst>
          </p:cNvPr>
          <p:cNvSpPr>
            <a:spLocks noGrp="1"/>
          </p:cNvSpPr>
          <p:nvPr>
            <p:ph idx="1"/>
          </p:nvPr>
        </p:nvSpPr>
        <p:spPr>
          <a:xfrm>
            <a:off x="838200" y="1104181"/>
            <a:ext cx="10515600" cy="507278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marL="0" indent="0">
              <a:buNone/>
            </a:pPr>
            <a:r>
              <a:rPr lang="en-US" b="1" dirty="0">
                <a:solidFill>
                  <a:schemeClr val="accent1"/>
                </a:solidFill>
              </a:rPr>
              <a:t>Town Share of Police Budget with Bond Debt Service:</a:t>
            </a:r>
          </a:p>
          <a:p>
            <a:pPr marL="0" indent="0">
              <a:buNone/>
            </a:pPr>
            <a:r>
              <a:rPr lang="en-US" b="1" dirty="0">
                <a:solidFill>
                  <a:schemeClr val="accent1"/>
                </a:solidFill>
              </a:rPr>
              <a:t>$2,981,874.20 x 77% = $2,296,043.13/$5,519,736. = $.4160 Tax Rate</a:t>
            </a:r>
          </a:p>
          <a:p>
            <a:pPr marL="0" indent="0">
              <a:buNone/>
            </a:pPr>
            <a:r>
              <a:rPr lang="en-US" b="1" dirty="0">
                <a:solidFill>
                  <a:schemeClr val="accent1"/>
                </a:solidFill>
              </a:rPr>
              <a:t>Town Share of Fire Budget with Bond Debt Service:</a:t>
            </a:r>
          </a:p>
          <a:p>
            <a:pPr marL="0" indent="0">
              <a:buNone/>
            </a:pPr>
            <a:r>
              <a:rPr lang="en-US" b="1" dirty="0">
                <a:solidFill>
                  <a:schemeClr val="accent1"/>
                </a:solidFill>
              </a:rPr>
              <a:t>$1,145,096.87 x 77% = $881,724.59/$5,519,736. = $.1597 Tax Rate</a:t>
            </a:r>
          </a:p>
          <a:p>
            <a:pPr marL="0" indent="0">
              <a:buNone/>
            </a:pPr>
            <a:r>
              <a:rPr lang="en-US" sz="2000" b="1" u="sng" dirty="0">
                <a:solidFill>
                  <a:schemeClr val="accent1"/>
                </a:solidFill>
              </a:rPr>
              <a:t>Assessed Value</a:t>
            </a:r>
            <a:r>
              <a:rPr lang="en-US" sz="2000" b="1" dirty="0">
                <a:solidFill>
                  <a:schemeClr val="accent1"/>
                </a:solidFill>
              </a:rPr>
              <a:t>		</a:t>
            </a:r>
            <a:r>
              <a:rPr lang="en-US" sz="2000" b="1" u="sng" dirty="0">
                <a:solidFill>
                  <a:schemeClr val="accent1"/>
                </a:solidFill>
              </a:rPr>
              <a:t>Police Tax</a:t>
            </a:r>
            <a:r>
              <a:rPr lang="en-US" sz="2000" b="1" dirty="0">
                <a:solidFill>
                  <a:schemeClr val="accent1"/>
                </a:solidFill>
              </a:rPr>
              <a:t>	</a:t>
            </a:r>
            <a:r>
              <a:rPr lang="en-US" sz="2000" b="1" u="sng" dirty="0">
                <a:solidFill>
                  <a:schemeClr val="accent1"/>
                </a:solidFill>
              </a:rPr>
              <a:t>Fire Tax</a:t>
            </a:r>
          </a:p>
          <a:p>
            <a:pPr marL="0" indent="0">
              <a:buNone/>
            </a:pPr>
            <a:r>
              <a:rPr lang="en-US" sz="2000" b="1" dirty="0">
                <a:solidFill>
                  <a:schemeClr val="accent1"/>
                </a:solidFill>
              </a:rPr>
              <a:t>$250,000.00		$1025.00	$399.25</a:t>
            </a:r>
          </a:p>
          <a:p>
            <a:pPr marL="0" indent="0">
              <a:buNone/>
            </a:pPr>
            <a:r>
              <a:rPr lang="en-US" sz="2000" b="1" dirty="0">
                <a:solidFill>
                  <a:schemeClr val="accent1"/>
                </a:solidFill>
              </a:rPr>
              <a:t>$350,000.00		$1456.00	$558.95</a:t>
            </a:r>
          </a:p>
          <a:p>
            <a:pPr marL="0" indent="0">
              <a:buNone/>
            </a:pPr>
            <a:r>
              <a:rPr lang="en-US" sz="2000" b="1" dirty="0">
                <a:solidFill>
                  <a:schemeClr val="accent1"/>
                </a:solidFill>
              </a:rPr>
              <a:t>$450,000.00		$1872.00	$718.65</a:t>
            </a:r>
          </a:p>
          <a:p>
            <a:pPr marL="0" indent="0">
              <a:buNone/>
            </a:pPr>
            <a:r>
              <a:rPr lang="en-US" sz="2000" b="1" dirty="0">
                <a:solidFill>
                  <a:schemeClr val="accent1"/>
                </a:solidFill>
              </a:rPr>
              <a:t>$550,000.00		$2288.00	$878.35</a:t>
            </a:r>
          </a:p>
          <a:p>
            <a:pPr marL="0" indent="0">
              <a:buNone/>
            </a:pPr>
            <a:r>
              <a:rPr lang="en-US" sz="2000" b="1" dirty="0">
                <a:solidFill>
                  <a:schemeClr val="accent1"/>
                </a:solidFill>
              </a:rPr>
              <a:t>$650,000.00		$2704.00	$1038.31</a:t>
            </a:r>
          </a:p>
          <a:p>
            <a:pPr marL="0" indent="0">
              <a:buNone/>
            </a:pPr>
            <a:r>
              <a:rPr lang="en-US" sz="2000" b="1" dirty="0">
                <a:solidFill>
                  <a:schemeClr val="accent1"/>
                </a:solidFill>
              </a:rPr>
              <a:t>$750,000.00		$3120.00	$1197.75 </a:t>
            </a:r>
            <a:endParaRPr lang="en-US" sz="2000" b="1" u="sng" dirty="0">
              <a:solidFill>
                <a:schemeClr val="accent1"/>
              </a:solidFill>
            </a:endParaRPr>
          </a:p>
        </p:txBody>
      </p:sp>
    </p:spTree>
    <p:extLst>
      <p:ext uri="{BB962C8B-B14F-4D97-AF65-F5344CB8AC3E}">
        <p14:creationId xmlns:p14="http://schemas.microsoft.com/office/powerpoint/2010/main" val="1534920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C0D4D-496D-BF8A-B5FC-D1CEA12DCB26}"/>
              </a:ext>
            </a:extLst>
          </p:cNvPr>
          <p:cNvSpPr>
            <a:spLocks noGrp="1"/>
          </p:cNvSpPr>
          <p:nvPr>
            <p:ph type="title"/>
          </p:nvPr>
        </p:nvSpPr>
        <p:spPr>
          <a:xfrm>
            <a:off x="838200" y="365126"/>
            <a:ext cx="10515600" cy="66141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fontScale="90000"/>
          </a:bodyPr>
          <a:lstStyle/>
          <a:p>
            <a:r>
              <a:rPr lang="en-US" b="1" i="1" dirty="0">
                <a:solidFill>
                  <a:schemeClr val="accent1"/>
                </a:solidFill>
                <a:latin typeface="Times New Roman" panose="02020603050405020304" pitchFamily="18" charset="0"/>
                <a:cs typeface="Times New Roman" panose="02020603050405020304" pitchFamily="18" charset="0"/>
              </a:rPr>
              <a:t>Police Coverage – Building Plans (Cont’d.)</a:t>
            </a:r>
          </a:p>
        </p:txBody>
      </p:sp>
      <p:sp>
        <p:nvSpPr>
          <p:cNvPr id="3" name="Content Placeholder 2">
            <a:extLst>
              <a:ext uri="{FF2B5EF4-FFF2-40B4-BE49-F238E27FC236}">
                <a16:creationId xmlns:a16="http://schemas.microsoft.com/office/drawing/2014/main" id="{DA1D9167-2AB6-3719-4BDD-316BCA55CE02}"/>
              </a:ext>
            </a:extLst>
          </p:cNvPr>
          <p:cNvSpPr>
            <a:spLocks noGrp="1"/>
          </p:cNvSpPr>
          <p:nvPr>
            <p:ph idx="1"/>
          </p:nvPr>
        </p:nvSpPr>
        <p:spPr>
          <a:xfrm>
            <a:off x="838200" y="1086928"/>
            <a:ext cx="10515600" cy="509003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marL="0" indent="0">
              <a:buNone/>
            </a:pPr>
            <a:r>
              <a:rPr lang="en-US" b="1" dirty="0">
                <a:solidFill>
                  <a:schemeClr val="accent1"/>
                </a:solidFill>
              </a:rPr>
              <a:t>If the Village bond vote fails, the plans for the mirrored coverage are off the table for an unspecified time.</a:t>
            </a:r>
          </a:p>
          <a:p>
            <a:pPr marL="0" indent="0">
              <a:buNone/>
            </a:pPr>
            <a:endParaRPr lang="en-US" b="1" dirty="0">
              <a:solidFill>
                <a:schemeClr val="accent1"/>
              </a:solidFill>
            </a:endParaRPr>
          </a:p>
          <a:p>
            <a:pPr marL="0" indent="0" algn="ctr">
              <a:buNone/>
            </a:pPr>
            <a:r>
              <a:rPr lang="en-US" sz="4400" b="1" i="1" dirty="0">
                <a:solidFill>
                  <a:schemeClr val="accent1"/>
                </a:solidFill>
                <a:latin typeface="Times New Roman" panose="02020603050405020304" pitchFamily="18" charset="0"/>
                <a:cs typeface="Times New Roman" panose="02020603050405020304" pitchFamily="18" charset="0"/>
              </a:rPr>
              <a:t>Thank you for your attention.</a:t>
            </a:r>
          </a:p>
          <a:p>
            <a:pPr marL="0" indent="0" algn="ctr">
              <a:buNone/>
            </a:pPr>
            <a:r>
              <a:rPr lang="en-US" sz="4400" b="1" i="1" dirty="0">
                <a:solidFill>
                  <a:schemeClr val="accent1"/>
                </a:solidFill>
                <a:latin typeface="Times New Roman" panose="02020603050405020304" pitchFamily="18" charset="0"/>
                <a:cs typeface="Times New Roman" panose="02020603050405020304" pitchFamily="18" charset="0"/>
              </a:rPr>
              <a:t>Now open to questions and comments.</a:t>
            </a: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b="1" dirty="0">
              <a:solidFill>
                <a:schemeClr val="accent1"/>
              </a:solidFill>
            </a:endParaRPr>
          </a:p>
          <a:p>
            <a:pPr marL="0" indent="0">
              <a:buNone/>
            </a:pPr>
            <a:endParaRPr lang="en-US" sz="4400" b="1" dirty="0">
              <a:solidFill>
                <a:schemeClr val="accent1"/>
              </a:solidFill>
            </a:endParaRPr>
          </a:p>
        </p:txBody>
      </p:sp>
    </p:spTree>
    <p:extLst>
      <p:ext uri="{BB962C8B-B14F-4D97-AF65-F5344CB8AC3E}">
        <p14:creationId xmlns:p14="http://schemas.microsoft.com/office/powerpoint/2010/main" val="546177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F65A-F13F-B433-38E8-F8B2D8852930}"/>
              </a:ext>
            </a:extLst>
          </p:cNvPr>
          <p:cNvSpPr>
            <a:spLocks noGrp="1"/>
          </p:cNvSpPr>
          <p:nvPr>
            <p:ph type="title"/>
          </p:nvPr>
        </p:nvSpPr>
        <p:spPr>
          <a:xfrm>
            <a:off x="838200" y="365125"/>
            <a:ext cx="10515600" cy="798657"/>
          </a:xfrm>
        </p:spPr>
        <p:txBody>
          <a:bodyPr/>
          <a:lstStyle/>
          <a:p>
            <a:r>
              <a:rPr lang="en-US" b="1" i="1" dirty="0">
                <a:solidFill>
                  <a:schemeClr val="accent1"/>
                </a:solidFill>
                <a:latin typeface="Times New Roman" panose="02020603050405020304" pitchFamily="18" charset="0"/>
                <a:cs typeface="Times New Roman" panose="02020603050405020304" pitchFamily="18" charset="0"/>
              </a:rPr>
              <a:t>History and Background</a:t>
            </a:r>
          </a:p>
        </p:txBody>
      </p:sp>
      <p:sp>
        <p:nvSpPr>
          <p:cNvPr id="3" name="Content Placeholder 2">
            <a:extLst>
              <a:ext uri="{FF2B5EF4-FFF2-40B4-BE49-F238E27FC236}">
                <a16:creationId xmlns:a16="http://schemas.microsoft.com/office/drawing/2014/main" id="{49DBB29A-75BF-27EF-A657-F93BE64E112F}"/>
              </a:ext>
            </a:extLst>
          </p:cNvPr>
          <p:cNvSpPr>
            <a:spLocks noGrp="1"/>
          </p:cNvSpPr>
          <p:nvPr>
            <p:ph idx="1"/>
          </p:nvPr>
        </p:nvSpPr>
        <p:spPr>
          <a:xfrm>
            <a:off x="838200" y="1253331"/>
            <a:ext cx="10515600" cy="4351338"/>
          </a:xfrm>
        </p:spPr>
        <p:txBody>
          <a:bodyPr/>
          <a:lstStyle/>
          <a:p>
            <a:r>
              <a:rPr lang="en-US" b="1" i="1" dirty="0">
                <a:solidFill>
                  <a:schemeClr val="accent1"/>
                </a:solidFill>
                <a:latin typeface="Times New Roman" panose="02020603050405020304" pitchFamily="18" charset="0"/>
                <a:cs typeface="Times New Roman" panose="02020603050405020304" pitchFamily="18" charset="0"/>
              </a:rPr>
              <a:t>Prior to 2005, the Town of Swanton depended primarily on the Vermont State Police for police coverage.  </a:t>
            </a:r>
          </a:p>
          <a:p>
            <a:r>
              <a:rPr lang="en-US" b="1" i="1" dirty="0">
                <a:solidFill>
                  <a:schemeClr val="accent1"/>
                </a:solidFill>
                <a:latin typeface="Times New Roman" panose="02020603050405020304" pitchFamily="18" charset="0"/>
                <a:cs typeface="Times New Roman" panose="02020603050405020304" pitchFamily="18" charset="0"/>
              </a:rPr>
              <a:t>Voters approved a 2 year joint contract with the Town of Highgate at Town meeting in 2005 for a total of 56 hours per week of coverage from the Franklin County Sheriff’s Department.</a:t>
            </a:r>
          </a:p>
          <a:p>
            <a:r>
              <a:rPr lang="en-US" b="1" i="1" dirty="0">
                <a:solidFill>
                  <a:schemeClr val="accent1"/>
                </a:solidFill>
                <a:latin typeface="Times New Roman" panose="02020603050405020304" pitchFamily="18" charset="0"/>
                <a:cs typeface="Times New Roman" panose="02020603050405020304" pitchFamily="18" charset="0"/>
              </a:rPr>
              <a:t>In 2012, the Selectboard, acting on concerns of local residents decided to reach out to the Swanton Village Police Dept. for 8 hours of coverage per day, sevens days per week for a total of 56 hours of coverage.  This is the present coverage that continues today.</a:t>
            </a:r>
          </a:p>
          <a:p>
            <a:endParaRPr lang="en-US" b="1" i="1"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b="1" i="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42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66B9-2679-2EA0-15B0-3C992CA96B76}"/>
              </a:ext>
            </a:extLst>
          </p:cNvPr>
          <p:cNvSpPr>
            <a:spLocks noGrp="1"/>
          </p:cNvSpPr>
          <p:nvPr>
            <p:ph type="title"/>
          </p:nvPr>
        </p:nvSpPr>
        <p:spPr>
          <a:xfrm>
            <a:off x="838200" y="365126"/>
            <a:ext cx="10515600" cy="706292"/>
          </a:xfrm>
        </p:spPr>
        <p:txBody>
          <a:bodyPr/>
          <a:lstStyle/>
          <a:p>
            <a:r>
              <a:rPr lang="en-US" b="1" i="1" dirty="0">
                <a:solidFill>
                  <a:schemeClr val="accent1"/>
                </a:solidFill>
                <a:latin typeface="Times New Roman" panose="02020603050405020304" pitchFamily="18" charset="0"/>
                <a:cs typeface="Times New Roman" panose="02020603050405020304" pitchFamily="18" charset="0"/>
              </a:rPr>
              <a:t>Levels of activity - incidents</a:t>
            </a:r>
          </a:p>
        </p:txBody>
      </p:sp>
      <p:sp>
        <p:nvSpPr>
          <p:cNvPr id="3" name="Content Placeholder 2">
            <a:extLst>
              <a:ext uri="{FF2B5EF4-FFF2-40B4-BE49-F238E27FC236}">
                <a16:creationId xmlns:a16="http://schemas.microsoft.com/office/drawing/2014/main" id="{238B5C63-0538-E5E7-C437-5301889A38B7}"/>
              </a:ext>
            </a:extLst>
          </p:cNvPr>
          <p:cNvSpPr>
            <a:spLocks noGrp="1"/>
          </p:cNvSpPr>
          <p:nvPr>
            <p:ph idx="1"/>
          </p:nvPr>
        </p:nvSpPr>
        <p:spPr>
          <a:xfrm>
            <a:off x="838200" y="1339273"/>
            <a:ext cx="10515600" cy="4837690"/>
          </a:xfrm>
        </p:spPr>
        <p:txBody>
          <a:bodyPr/>
          <a:lstStyle/>
          <a:p>
            <a:pPr marL="0" indent="0">
              <a:buNone/>
            </a:pPr>
            <a:r>
              <a:rPr lang="en-US" dirty="0"/>
              <a:t>				</a:t>
            </a:r>
            <a:r>
              <a:rPr lang="en-US" b="1" u="sng" dirty="0">
                <a:solidFill>
                  <a:schemeClr val="accent1"/>
                </a:solidFill>
                <a:latin typeface="Times New Roman" panose="02020603050405020304" pitchFamily="18" charset="0"/>
                <a:cs typeface="Times New Roman" panose="02020603050405020304" pitchFamily="18" charset="0"/>
              </a:rPr>
              <a:t>VSP</a:t>
            </a:r>
            <a:r>
              <a:rPr lang="en-US" b="1" dirty="0">
                <a:solidFill>
                  <a:schemeClr val="accent1"/>
                </a:solidFill>
                <a:latin typeface="Times New Roman" panose="02020603050405020304" pitchFamily="18" charset="0"/>
                <a:cs typeface="Times New Roman" panose="02020603050405020304" pitchFamily="18" charset="0"/>
              </a:rPr>
              <a:t>			</a:t>
            </a:r>
            <a:r>
              <a:rPr lang="en-US" b="1" u="sng" dirty="0">
                <a:solidFill>
                  <a:schemeClr val="accent1"/>
                </a:solidFill>
                <a:latin typeface="Times New Roman" panose="02020603050405020304" pitchFamily="18" charset="0"/>
                <a:cs typeface="Times New Roman" panose="02020603050405020304" pitchFamily="18" charset="0"/>
              </a:rPr>
              <a:t>SVPD</a:t>
            </a:r>
            <a:r>
              <a:rPr lang="en-US" b="1" dirty="0">
                <a:solidFill>
                  <a:schemeClr val="accent1"/>
                </a:solidFill>
                <a:latin typeface="Times New Roman" panose="02020603050405020304" pitchFamily="18" charset="0"/>
                <a:cs typeface="Times New Roman" panose="02020603050405020304" pitchFamily="18" charset="0"/>
              </a:rPr>
              <a:t>	</a:t>
            </a:r>
            <a:r>
              <a:rPr lang="en-US" b="1" u="sng" dirty="0">
                <a:solidFill>
                  <a:schemeClr val="accent1"/>
                </a:solidFill>
                <a:latin typeface="Times New Roman" panose="02020603050405020304" pitchFamily="18" charset="0"/>
                <a:cs typeface="Times New Roman" panose="02020603050405020304" pitchFamily="18" charset="0"/>
              </a:rPr>
              <a:t>TOTAL</a:t>
            </a:r>
          </a:p>
          <a:p>
            <a:pPr marL="0" indent="0">
              <a:buNone/>
            </a:pPr>
            <a:endParaRPr lang="en-US" b="1" u="sng" dirty="0">
              <a:solidFill>
                <a:schemeClr val="accent1"/>
              </a:solidFill>
              <a:latin typeface="Times New Roman" panose="02020603050405020304" pitchFamily="18" charset="0"/>
              <a:cs typeface="Times New Roman" panose="02020603050405020304" pitchFamily="18" charset="0"/>
            </a:endParaRPr>
          </a:p>
          <a:p>
            <a:pPr marL="0" indent="0">
              <a:buNone/>
            </a:pPr>
            <a:r>
              <a:rPr lang="en-US" b="1" dirty="0">
                <a:solidFill>
                  <a:schemeClr val="accent1"/>
                </a:solidFill>
                <a:latin typeface="Times New Roman" panose="02020603050405020304" pitchFamily="18" charset="0"/>
                <a:cs typeface="Times New Roman" panose="02020603050405020304" pitchFamily="18" charset="0"/>
              </a:rPr>
              <a:t>		2012		629			  426	           1,055</a:t>
            </a:r>
          </a:p>
          <a:p>
            <a:pPr marL="0" indent="0">
              <a:buNone/>
            </a:pPr>
            <a:endParaRPr lang="en-US" b="1" dirty="0">
              <a:solidFill>
                <a:schemeClr val="accent1"/>
              </a:solidFill>
              <a:latin typeface="Times New Roman" panose="02020603050405020304" pitchFamily="18" charset="0"/>
              <a:cs typeface="Times New Roman" panose="02020603050405020304" pitchFamily="18" charset="0"/>
            </a:endParaRPr>
          </a:p>
          <a:p>
            <a:pPr marL="0" indent="0">
              <a:buNone/>
            </a:pPr>
            <a:r>
              <a:rPr lang="en-US" b="1" dirty="0">
                <a:solidFill>
                  <a:schemeClr val="accent1"/>
                </a:solidFill>
                <a:latin typeface="Times New Roman" panose="02020603050405020304" pitchFamily="18" charset="0"/>
                <a:cs typeface="Times New Roman" panose="02020603050405020304" pitchFamily="18" charset="0"/>
              </a:rPr>
              <a:t>		2023		517			  920		 1,437</a:t>
            </a:r>
          </a:p>
          <a:p>
            <a:pPr marL="0" indent="0">
              <a:buNone/>
            </a:pPr>
            <a:r>
              <a:rPr lang="en-US" dirty="0"/>
              <a:t>						</a:t>
            </a:r>
          </a:p>
        </p:txBody>
      </p:sp>
    </p:spTree>
    <p:extLst>
      <p:ext uri="{BB962C8B-B14F-4D97-AF65-F5344CB8AC3E}">
        <p14:creationId xmlns:p14="http://schemas.microsoft.com/office/powerpoint/2010/main" val="251470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B7F8B-82C7-32DE-C443-FB2A1429B9FF}"/>
              </a:ext>
            </a:extLst>
          </p:cNvPr>
          <p:cNvSpPr>
            <a:spLocks noGrp="1"/>
          </p:cNvSpPr>
          <p:nvPr>
            <p:ph type="title"/>
          </p:nvPr>
        </p:nvSpPr>
        <p:spPr>
          <a:xfrm>
            <a:off x="838200" y="365125"/>
            <a:ext cx="10515600" cy="65087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Incident details - 2023</a:t>
            </a:r>
          </a:p>
        </p:txBody>
      </p:sp>
      <p:sp>
        <p:nvSpPr>
          <p:cNvPr id="3" name="Content Placeholder 2">
            <a:extLst>
              <a:ext uri="{FF2B5EF4-FFF2-40B4-BE49-F238E27FC236}">
                <a16:creationId xmlns:a16="http://schemas.microsoft.com/office/drawing/2014/main" id="{B2B8B156-9CBE-AC3D-64CC-620513B4C109}"/>
              </a:ext>
            </a:extLst>
          </p:cNvPr>
          <p:cNvSpPr>
            <a:spLocks noGrp="1"/>
          </p:cNvSpPr>
          <p:nvPr>
            <p:ph idx="1"/>
          </p:nvPr>
        </p:nvSpPr>
        <p:spPr>
          <a:xfrm>
            <a:off x="838200" y="1016000"/>
            <a:ext cx="10515600" cy="51609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en-US" dirty="0"/>
          </a:p>
          <a:p>
            <a:pPr marL="0" indent="0">
              <a:buNone/>
            </a:pPr>
            <a:r>
              <a:rPr lang="en-US" b="1" dirty="0">
                <a:solidFill>
                  <a:schemeClr val="accent1"/>
                </a:solidFill>
                <a:latin typeface="Times New Roman" panose="02020603050405020304" pitchFamily="18" charset="0"/>
                <a:cs typeface="Times New Roman" panose="02020603050405020304" pitchFamily="18" charset="0"/>
              </a:rPr>
              <a:t>	Total Incidents:	920 (27% increase over 2022)</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Traffic Stops:	200</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Tickets Issued:	  72</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Warnings:		173</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Civil Tickets:	  11</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Traffic Arrests:	  18</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Arrests:		  43 with 75 charges</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8086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32C8-C7E3-AC0D-6C6F-B5FB2FFC9FF2}"/>
              </a:ext>
            </a:extLst>
          </p:cNvPr>
          <p:cNvSpPr>
            <a:spLocks noGrp="1"/>
          </p:cNvSpPr>
          <p:nvPr>
            <p:ph type="title"/>
          </p:nvPr>
        </p:nvSpPr>
        <p:spPr>
          <a:xfrm>
            <a:off x="743309" y="278861"/>
            <a:ext cx="10515600" cy="60103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Other Activity - 2023</a:t>
            </a:r>
          </a:p>
        </p:txBody>
      </p:sp>
      <p:sp>
        <p:nvSpPr>
          <p:cNvPr id="3" name="Content Placeholder 2">
            <a:extLst>
              <a:ext uri="{FF2B5EF4-FFF2-40B4-BE49-F238E27FC236}">
                <a16:creationId xmlns:a16="http://schemas.microsoft.com/office/drawing/2014/main" id="{755962FD-6915-C9A9-3C86-BC5FF063C199}"/>
              </a:ext>
            </a:extLst>
          </p:cNvPr>
          <p:cNvSpPr>
            <a:spLocks noGrp="1"/>
          </p:cNvSpPr>
          <p:nvPr>
            <p:ph idx="1"/>
          </p:nvPr>
        </p:nvSpPr>
        <p:spPr>
          <a:xfrm>
            <a:off x="838200" y="1009291"/>
            <a:ext cx="10515600" cy="516767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1"/>
            <a:endParaRPr lang="en-US" b="1" dirty="0">
              <a:solidFill>
                <a:schemeClr val="accent1"/>
              </a:solidFill>
              <a:latin typeface="Times New Roman" panose="02020603050405020304" pitchFamily="18" charset="0"/>
              <a:cs typeface="Times New Roman" panose="02020603050405020304" pitchFamily="18" charset="0"/>
            </a:endParaRPr>
          </a:p>
          <a:p>
            <a:pPr lvl="1"/>
            <a:endParaRPr lang="en-US" b="1" dirty="0">
              <a:solidFill>
                <a:schemeClr val="accent1"/>
              </a:solidFill>
              <a:latin typeface="Times New Roman" panose="02020603050405020304" pitchFamily="18" charset="0"/>
              <a:cs typeface="Times New Roman" panose="02020603050405020304" pitchFamily="18" charset="0"/>
            </a:endParaRPr>
          </a:p>
          <a:p>
            <a:pPr lvl="1"/>
            <a:r>
              <a:rPr lang="en-US" b="1" dirty="0">
                <a:solidFill>
                  <a:schemeClr val="accent1"/>
                </a:solidFill>
                <a:latin typeface="Times New Roman" panose="02020603050405020304" pitchFamily="18" charset="0"/>
                <a:cs typeface="Times New Roman" panose="02020603050405020304" pitchFamily="18" charset="0"/>
              </a:rPr>
              <a:t>Alarms:					27</a:t>
            </a:r>
          </a:p>
          <a:p>
            <a:pPr lvl="1"/>
            <a:r>
              <a:rPr lang="en-US" b="1" dirty="0">
                <a:solidFill>
                  <a:schemeClr val="accent1"/>
                </a:solidFill>
                <a:latin typeface="Times New Roman" panose="02020603050405020304" pitchFamily="18" charset="0"/>
                <a:cs typeface="Times New Roman" panose="02020603050405020304" pitchFamily="18" charset="0"/>
              </a:rPr>
              <a:t>Welfare Check: 			29</a:t>
            </a:r>
          </a:p>
          <a:p>
            <a:pPr lvl="1"/>
            <a:r>
              <a:rPr lang="en-US" b="1" dirty="0">
                <a:solidFill>
                  <a:schemeClr val="accent1"/>
                </a:solidFill>
                <a:latin typeface="Times New Roman" panose="02020603050405020304" pitchFamily="18" charset="0"/>
                <a:cs typeface="Times New Roman" panose="02020603050405020304" pitchFamily="18" charset="0"/>
              </a:rPr>
              <a:t>Community Outreach: 		30</a:t>
            </a:r>
          </a:p>
          <a:p>
            <a:pPr lvl="1"/>
            <a:r>
              <a:rPr lang="en-US" b="1" dirty="0">
                <a:solidFill>
                  <a:schemeClr val="accent1"/>
                </a:solidFill>
                <a:latin typeface="Times New Roman" panose="02020603050405020304" pitchFamily="18" charset="0"/>
                <a:cs typeface="Times New Roman" panose="02020603050405020304" pitchFamily="18" charset="0"/>
              </a:rPr>
              <a:t>Citizen Assists:				34</a:t>
            </a:r>
          </a:p>
          <a:p>
            <a:pPr lvl="1"/>
            <a:r>
              <a:rPr lang="en-US" b="1" dirty="0">
                <a:solidFill>
                  <a:schemeClr val="accent1"/>
                </a:solidFill>
                <a:latin typeface="Times New Roman" panose="02020603050405020304" pitchFamily="18" charset="0"/>
                <a:cs typeface="Times New Roman" panose="02020603050405020304" pitchFamily="18" charset="0"/>
              </a:rPr>
              <a:t>Motor Vehicle Complaints:		38</a:t>
            </a:r>
          </a:p>
          <a:p>
            <a:pPr lvl="1"/>
            <a:r>
              <a:rPr lang="en-US" b="1" dirty="0">
                <a:solidFill>
                  <a:schemeClr val="accent1"/>
                </a:solidFill>
                <a:latin typeface="Times New Roman" panose="02020603050405020304" pitchFamily="18" charset="0"/>
                <a:cs typeface="Times New Roman" panose="02020603050405020304" pitchFamily="18" charset="0"/>
              </a:rPr>
              <a:t>Agency Assists:				52</a:t>
            </a:r>
          </a:p>
          <a:p>
            <a:pPr lvl="1"/>
            <a:r>
              <a:rPr lang="en-US" b="1" dirty="0">
                <a:solidFill>
                  <a:schemeClr val="accent1"/>
                </a:solidFill>
                <a:latin typeface="Times New Roman" panose="02020603050405020304" pitchFamily="18" charset="0"/>
                <a:cs typeface="Times New Roman" panose="02020603050405020304" pitchFamily="18" charset="0"/>
              </a:rPr>
              <a:t>Property/Home Watch:		60</a:t>
            </a:r>
          </a:p>
          <a:p>
            <a:pPr lvl="1"/>
            <a:r>
              <a:rPr lang="en-US" b="1" dirty="0">
                <a:solidFill>
                  <a:schemeClr val="accent1"/>
                </a:solidFill>
                <a:latin typeface="Times New Roman" panose="02020603050405020304" pitchFamily="18" charset="0"/>
                <a:cs typeface="Times New Roman" panose="02020603050405020304" pitchFamily="18" charset="0"/>
              </a:rPr>
              <a:t>Suspicious Person/Circumstances:	62</a:t>
            </a:r>
          </a:p>
          <a:p>
            <a:pPr lvl="1"/>
            <a:r>
              <a:rPr lang="en-US" b="1" dirty="0">
                <a:solidFill>
                  <a:schemeClr val="accent1"/>
                </a:solidFill>
                <a:latin typeface="Times New Roman" panose="02020603050405020304" pitchFamily="18" charset="0"/>
                <a:cs typeface="Times New Roman" panose="02020603050405020304" pitchFamily="18" charset="0"/>
              </a:rPr>
              <a:t>Directed Patrols:	                      172		</a:t>
            </a:r>
          </a:p>
        </p:txBody>
      </p:sp>
    </p:spTree>
    <p:extLst>
      <p:ext uri="{BB962C8B-B14F-4D97-AF65-F5344CB8AC3E}">
        <p14:creationId xmlns:p14="http://schemas.microsoft.com/office/powerpoint/2010/main" val="5832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26A82-1412-9234-7A14-6A4CD2279F1B}"/>
              </a:ext>
            </a:extLst>
          </p:cNvPr>
          <p:cNvSpPr>
            <a:spLocks noGrp="1"/>
          </p:cNvSpPr>
          <p:nvPr>
            <p:ph type="title"/>
          </p:nvPr>
        </p:nvSpPr>
        <p:spPr>
          <a:xfrm>
            <a:off x="838200" y="365126"/>
            <a:ext cx="10515600" cy="604692"/>
          </a:xfrm>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Contract costs</a:t>
            </a:r>
          </a:p>
        </p:txBody>
      </p:sp>
      <p:sp>
        <p:nvSpPr>
          <p:cNvPr id="3" name="Content Placeholder 2">
            <a:extLst>
              <a:ext uri="{FF2B5EF4-FFF2-40B4-BE49-F238E27FC236}">
                <a16:creationId xmlns:a16="http://schemas.microsoft.com/office/drawing/2014/main" id="{E39BFAF2-EE7B-3E88-ADC7-6061FDD6B642}"/>
              </a:ext>
            </a:extLst>
          </p:cNvPr>
          <p:cNvSpPr>
            <a:spLocks noGrp="1"/>
          </p:cNvSpPr>
          <p:nvPr>
            <p:ph idx="1"/>
          </p:nvPr>
        </p:nvSpPr>
        <p:spPr>
          <a:xfrm>
            <a:off x="838200" y="1040533"/>
            <a:ext cx="10515600" cy="5452341"/>
          </a:xfrm>
        </p:spPr>
        <p:txBody>
          <a:bodyPr>
            <a:normAutofit lnSpcReduction="10000"/>
          </a:bodyPr>
          <a:lstStyle/>
          <a:p>
            <a:r>
              <a:rPr lang="en-US" b="1" i="1" dirty="0">
                <a:solidFill>
                  <a:schemeClr val="accent1"/>
                </a:solidFill>
                <a:latin typeface="Times New Roman" panose="02020603050405020304" pitchFamily="18" charset="0"/>
                <a:cs typeface="Times New Roman" panose="02020603050405020304" pitchFamily="18" charset="0"/>
              </a:rPr>
              <a:t>The current contract the Town has with the Village for Police Coverage as mentioned previously is for 8 hours per day, 7 days per week, 365 days a year.</a:t>
            </a:r>
          </a:p>
          <a:p>
            <a:r>
              <a:rPr lang="en-US" b="1" i="1" dirty="0">
                <a:solidFill>
                  <a:schemeClr val="accent1"/>
                </a:solidFill>
                <a:latin typeface="Times New Roman" panose="02020603050405020304" pitchFamily="18" charset="0"/>
                <a:cs typeface="Times New Roman" panose="02020603050405020304" pitchFamily="18" charset="0"/>
              </a:rPr>
              <a:t>The cost for this service for 2023 has been $196,784.00</a:t>
            </a:r>
          </a:p>
          <a:p>
            <a:r>
              <a:rPr lang="en-US" b="1" i="1" dirty="0">
                <a:solidFill>
                  <a:schemeClr val="accent1"/>
                </a:solidFill>
                <a:latin typeface="Times New Roman" panose="02020603050405020304" pitchFamily="18" charset="0"/>
                <a:cs typeface="Times New Roman" panose="02020603050405020304" pitchFamily="18" charset="0"/>
              </a:rPr>
              <a:t>The proposed contract for 2024 will be for 10 hours per day, 7 days per week, 365 days a year.  This Village is not going to provide less than 10 hours per day for contracted services due to shift management of the police department.</a:t>
            </a:r>
          </a:p>
          <a:p>
            <a:r>
              <a:rPr lang="en-US" b="1" i="1" dirty="0">
                <a:solidFill>
                  <a:schemeClr val="accent1"/>
                </a:solidFill>
                <a:latin typeface="Times New Roman" panose="02020603050405020304" pitchFamily="18" charset="0"/>
                <a:cs typeface="Times New Roman" panose="02020603050405020304" pitchFamily="18" charset="0"/>
              </a:rPr>
              <a:t>The Village conducted an analysis of the overall operating budget of the PD and have determined that between town and village there are 30 hours per day of coverage, 20 for the Village and 10 for the Town. The net operating estimated expense of the Police Department for 2024 is $1,404,456.00.  As the Town portion is 33% of the hours of coverage the amount requested for coverage in 2024 is $475,057.00</a:t>
            </a:r>
          </a:p>
        </p:txBody>
      </p:sp>
    </p:spTree>
    <p:extLst>
      <p:ext uri="{BB962C8B-B14F-4D97-AF65-F5344CB8AC3E}">
        <p14:creationId xmlns:p14="http://schemas.microsoft.com/office/powerpoint/2010/main" val="275364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5723-8234-48FD-71F8-6BD71A76CBB6}"/>
              </a:ext>
            </a:extLst>
          </p:cNvPr>
          <p:cNvSpPr>
            <a:spLocks noGrp="1"/>
          </p:cNvSpPr>
          <p:nvPr>
            <p:ph type="title"/>
          </p:nvPr>
        </p:nvSpPr>
        <p:spPr>
          <a:xfrm>
            <a:off x="838200" y="365125"/>
            <a:ext cx="10515600" cy="63553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Contract costs vs. tax rates</a:t>
            </a:r>
          </a:p>
        </p:txBody>
      </p:sp>
      <p:sp>
        <p:nvSpPr>
          <p:cNvPr id="3" name="Content Placeholder 2">
            <a:extLst>
              <a:ext uri="{FF2B5EF4-FFF2-40B4-BE49-F238E27FC236}">
                <a16:creationId xmlns:a16="http://schemas.microsoft.com/office/drawing/2014/main" id="{3B5ABA18-0C22-CB4C-04AE-A45E16B6CB95}"/>
              </a:ext>
            </a:extLst>
          </p:cNvPr>
          <p:cNvSpPr>
            <a:spLocks noGrp="1"/>
          </p:cNvSpPr>
          <p:nvPr>
            <p:ph idx="1"/>
          </p:nvPr>
        </p:nvSpPr>
        <p:spPr>
          <a:xfrm>
            <a:off x="838200" y="1031994"/>
            <a:ext cx="10515600" cy="536017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marL="0" indent="0">
              <a:buNone/>
            </a:pPr>
            <a:r>
              <a:rPr lang="en-US" sz="2000" b="1" dirty="0">
                <a:solidFill>
                  <a:schemeClr val="accent1"/>
                </a:solidFill>
              </a:rPr>
              <a:t>TAX YEAR:  2023					TAX YEAR:  2024</a:t>
            </a:r>
          </a:p>
          <a:p>
            <a:pPr marL="0" indent="0">
              <a:buNone/>
            </a:pPr>
            <a:r>
              <a:rPr lang="en-US" sz="2000" b="1" dirty="0">
                <a:solidFill>
                  <a:schemeClr val="accent1"/>
                </a:solidFill>
              </a:rPr>
              <a:t>CONTRACT COST:  $196,784.00    			CONTRACT COST:	 $475,057.00  </a:t>
            </a:r>
          </a:p>
          <a:p>
            <a:pPr marL="0" indent="0">
              <a:buNone/>
            </a:pPr>
            <a:r>
              <a:rPr lang="en-US" sz="2000" b="1" dirty="0">
                <a:solidFill>
                  <a:schemeClr val="accent1"/>
                </a:solidFill>
              </a:rPr>
              <a:t>GRAND LIST:  $5,519,736.00			GRAND LIST:  $5,519,736.00*</a:t>
            </a:r>
          </a:p>
          <a:p>
            <a:pPr marL="0" indent="0">
              <a:buNone/>
            </a:pPr>
            <a:r>
              <a:rPr lang="en-US" sz="2000" b="1" dirty="0">
                <a:solidFill>
                  <a:schemeClr val="accent1"/>
                </a:solidFill>
              </a:rPr>
              <a:t>TAX RATE:  $ .0356                             			TAX RATE:  $ .0861</a:t>
            </a:r>
          </a:p>
          <a:p>
            <a:pPr marL="0" indent="0">
              <a:buNone/>
            </a:pPr>
            <a:r>
              <a:rPr lang="en-US" sz="2000" b="1" u="sng" dirty="0">
                <a:solidFill>
                  <a:schemeClr val="accent1"/>
                </a:solidFill>
              </a:rPr>
              <a:t>ASSESSED VALUE</a:t>
            </a:r>
            <a:r>
              <a:rPr lang="en-US" sz="2000" b="1" dirty="0">
                <a:solidFill>
                  <a:schemeClr val="accent1"/>
                </a:solidFill>
              </a:rPr>
              <a:t>		</a:t>
            </a:r>
            <a:r>
              <a:rPr lang="en-US" sz="2000" b="1" u="sng" dirty="0">
                <a:solidFill>
                  <a:schemeClr val="accent1"/>
                </a:solidFill>
              </a:rPr>
              <a:t>TAX</a:t>
            </a:r>
            <a:r>
              <a:rPr lang="en-US" sz="2000" b="1" dirty="0">
                <a:solidFill>
                  <a:schemeClr val="accent1"/>
                </a:solidFill>
              </a:rPr>
              <a:t>			</a:t>
            </a:r>
            <a:r>
              <a:rPr lang="en-US" sz="2000" b="1" u="sng" dirty="0">
                <a:solidFill>
                  <a:schemeClr val="accent1"/>
                </a:solidFill>
              </a:rPr>
              <a:t>TAX</a:t>
            </a:r>
          </a:p>
          <a:p>
            <a:pPr marL="0" indent="0">
              <a:buNone/>
            </a:pPr>
            <a:r>
              <a:rPr lang="en-US" sz="2000" b="1" dirty="0">
                <a:solidFill>
                  <a:schemeClr val="accent1"/>
                </a:solidFill>
              </a:rPr>
              <a:t>$150,000.00		$  53.40			$129.15</a:t>
            </a:r>
          </a:p>
          <a:p>
            <a:pPr marL="0" indent="0">
              <a:buNone/>
            </a:pPr>
            <a:r>
              <a:rPr lang="en-US" sz="2000" b="1" dirty="0">
                <a:solidFill>
                  <a:schemeClr val="accent1"/>
                </a:solidFill>
              </a:rPr>
              <a:t>$250,000.00		$  89.00			$215.25</a:t>
            </a:r>
          </a:p>
          <a:p>
            <a:pPr marL="0" indent="0">
              <a:buNone/>
            </a:pPr>
            <a:r>
              <a:rPr lang="en-US" sz="2000" b="1" dirty="0">
                <a:solidFill>
                  <a:schemeClr val="accent1"/>
                </a:solidFill>
              </a:rPr>
              <a:t>$350,000.00		$124.60			$301.35</a:t>
            </a:r>
          </a:p>
          <a:p>
            <a:pPr marL="0" indent="0">
              <a:buNone/>
            </a:pPr>
            <a:r>
              <a:rPr lang="en-US" sz="2000" b="1" dirty="0">
                <a:solidFill>
                  <a:schemeClr val="accent1"/>
                </a:solidFill>
              </a:rPr>
              <a:t>$450,000.00		$160.20			$387.45</a:t>
            </a:r>
          </a:p>
          <a:p>
            <a:pPr marL="0" indent="0">
              <a:buNone/>
            </a:pPr>
            <a:r>
              <a:rPr lang="en-US" sz="2000" b="1" dirty="0">
                <a:solidFill>
                  <a:schemeClr val="accent1"/>
                </a:solidFill>
              </a:rPr>
              <a:t>$500,000.00		$178.00			$645.75</a:t>
            </a:r>
          </a:p>
          <a:p>
            <a:pPr marL="0" indent="0">
              <a:buNone/>
            </a:pPr>
            <a:r>
              <a:rPr lang="en-US" sz="2000" b="1" dirty="0">
                <a:solidFill>
                  <a:schemeClr val="accent1"/>
                </a:solidFill>
              </a:rPr>
              <a:t>$750,000.00		$267.00			$861.00</a:t>
            </a:r>
          </a:p>
          <a:p>
            <a:pPr marL="0" indent="0">
              <a:buNone/>
            </a:pPr>
            <a:r>
              <a:rPr lang="en-US" b="1" dirty="0">
                <a:solidFill>
                  <a:schemeClr val="accent1"/>
                </a:solidFill>
              </a:rPr>
              <a:t>				</a:t>
            </a:r>
            <a:r>
              <a:rPr lang="en-US" sz="2000" b="1" dirty="0">
                <a:solidFill>
                  <a:schemeClr val="accent1"/>
                </a:solidFill>
              </a:rPr>
              <a:t>		*2023 Grand list – 2024 not available</a:t>
            </a:r>
            <a:r>
              <a:rPr lang="en-US" b="1" dirty="0">
                <a:solidFill>
                  <a:schemeClr val="accent1"/>
                </a:solidFill>
              </a:rPr>
              <a:t>		</a:t>
            </a:r>
          </a:p>
          <a:p>
            <a:pPr marL="0" indent="0">
              <a:buNone/>
            </a:pPr>
            <a:endParaRPr lang="en-US" b="1" dirty="0">
              <a:solidFill>
                <a:schemeClr val="accent1"/>
              </a:solidFill>
            </a:endParaRPr>
          </a:p>
        </p:txBody>
      </p:sp>
    </p:spTree>
    <p:extLst>
      <p:ext uri="{BB962C8B-B14F-4D97-AF65-F5344CB8AC3E}">
        <p14:creationId xmlns:p14="http://schemas.microsoft.com/office/powerpoint/2010/main" val="3218526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7706-C371-C4A4-16A3-4BE616F9B6C7}"/>
              </a:ext>
            </a:extLst>
          </p:cNvPr>
          <p:cNvSpPr>
            <a:spLocks noGrp="1"/>
          </p:cNvSpPr>
          <p:nvPr>
            <p:ph type="title"/>
          </p:nvPr>
        </p:nvSpPr>
        <p:spPr>
          <a:xfrm>
            <a:off x="838200" y="149464"/>
            <a:ext cx="10515600" cy="67867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Proposal.</a:t>
            </a:r>
          </a:p>
        </p:txBody>
      </p:sp>
      <p:sp>
        <p:nvSpPr>
          <p:cNvPr id="3" name="Content Placeholder 2">
            <a:extLst>
              <a:ext uri="{FF2B5EF4-FFF2-40B4-BE49-F238E27FC236}">
                <a16:creationId xmlns:a16="http://schemas.microsoft.com/office/drawing/2014/main" id="{D870406F-82F4-3C3F-88A9-D546B89FD92E}"/>
              </a:ext>
            </a:extLst>
          </p:cNvPr>
          <p:cNvSpPr>
            <a:spLocks noGrp="1"/>
          </p:cNvSpPr>
          <p:nvPr>
            <p:ph idx="1"/>
          </p:nvPr>
        </p:nvSpPr>
        <p:spPr>
          <a:xfrm>
            <a:off x="838200" y="741872"/>
            <a:ext cx="10515600" cy="54350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a:solidFill>
                  <a:schemeClr val="accent1"/>
                </a:solidFill>
                <a:latin typeface="Times New Roman" panose="02020603050405020304" pitchFamily="18" charset="0"/>
                <a:cs typeface="Times New Roman" panose="02020603050405020304" pitchFamily="18" charset="0"/>
              </a:rPr>
              <a:t>The Selectboard over the years, have heard from many residents that they want more of a police presence in the community.  Last fall the Selectboard was presented with an opportunity to have police coverage from the Village for the same numbers of hours that the Village has coverage.  This would be an officer on duty 20 hours per day, seven days per week.  There would be officers on call for the 4 hour gap to handle emergency calls for service.  </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This would only be possible if the bond vote for the new public safety facility was approved by Village voters and would not be in place until at least 2026 as additional personnel would have to be hired.  The coverage would, of course be at a substantial increase in contract price, the exact cost is difficult to estimate at this time.</a:t>
            </a:r>
          </a:p>
          <a:p>
            <a:pPr marL="0" indent="0">
              <a:buNone/>
            </a:pPr>
            <a:endParaRPr lang="en-US" dirty="0"/>
          </a:p>
        </p:txBody>
      </p:sp>
    </p:spTree>
    <p:extLst>
      <p:ext uri="{BB962C8B-B14F-4D97-AF65-F5344CB8AC3E}">
        <p14:creationId xmlns:p14="http://schemas.microsoft.com/office/powerpoint/2010/main" val="3123325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BAB5B-6CCD-AC07-C5F9-8A3D61CB2B97}"/>
              </a:ext>
            </a:extLst>
          </p:cNvPr>
          <p:cNvSpPr>
            <a:spLocks noGrp="1"/>
          </p:cNvSpPr>
          <p:nvPr>
            <p:ph type="title"/>
          </p:nvPr>
        </p:nvSpPr>
        <p:spPr>
          <a:xfrm>
            <a:off x="838200" y="365125"/>
            <a:ext cx="10515600" cy="63553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Autofit/>
          </a:bodyPr>
          <a:lstStyle/>
          <a:p>
            <a:r>
              <a:rPr lang="en-US" b="1" i="1" dirty="0">
                <a:solidFill>
                  <a:schemeClr val="accent1"/>
                </a:solidFill>
                <a:latin typeface="Times New Roman" panose="02020603050405020304" pitchFamily="18" charset="0"/>
                <a:cs typeface="Times New Roman" panose="02020603050405020304" pitchFamily="18" charset="0"/>
              </a:rPr>
              <a:t>Police Coverage Proposal (Cont’d.)</a:t>
            </a:r>
          </a:p>
        </p:txBody>
      </p:sp>
      <p:sp>
        <p:nvSpPr>
          <p:cNvPr id="3" name="Content Placeholder 2">
            <a:extLst>
              <a:ext uri="{FF2B5EF4-FFF2-40B4-BE49-F238E27FC236}">
                <a16:creationId xmlns:a16="http://schemas.microsoft.com/office/drawing/2014/main" id="{2CC043E9-D7BE-F82C-C0E8-0EDDA37DAD6C}"/>
              </a:ext>
            </a:extLst>
          </p:cNvPr>
          <p:cNvSpPr>
            <a:spLocks noGrp="1"/>
          </p:cNvSpPr>
          <p:nvPr>
            <p:ph idx="1"/>
          </p:nvPr>
        </p:nvSpPr>
        <p:spPr>
          <a:xfrm>
            <a:off x="838200" y="1040620"/>
            <a:ext cx="10515600" cy="565347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marL="0" indent="0">
              <a:buNone/>
            </a:pPr>
            <a:r>
              <a:rPr lang="en-US" b="1" i="1" dirty="0">
                <a:solidFill>
                  <a:schemeClr val="accent1"/>
                </a:solidFill>
                <a:latin typeface="Times New Roman" panose="02020603050405020304" pitchFamily="18" charset="0"/>
                <a:cs typeface="Times New Roman" panose="02020603050405020304" pitchFamily="18" charset="0"/>
              </a:rPr>
              <a:t>Residents in the Village have been enjoying the 20 hour per day coverage for years, at a substantial tax amount. </a:t>
            </a:r>
          </a:p>
          <a:p>
            <a:pPr marL="0" indent="0">
              <a:buNone/>
            </a:pPr>
            <a:r>
              <a:rPr lang="en-US" sz="1800" b="1" dirty="0">
                <a:solidFill>
                  <a:schemeClr val="accent1"/>
                </a:solidFill>
                <a:cs typeface="Times New Roman" panose="02020603050405020304" pitchFamily="18" charset="0"/>
              </a:rPr>
              <a:t>Tax Year:  2024</a:t>
            </a:r>
          </a:p>
          <a:p>
            <a:pPr marL="0" indent="0">
              <a:buNone/>
            </a:pPr>
            <a:r>
              <a:rPr lang="en-US" sz="1800" b="1" dirty="0">
                <a:solidFill>
                  <a:schemeClr val="accent1"/>
                </a:solidFill>
                <a:cs typeface="Times New Roman" panose="02020603050405020304" pitchFamily="18" charset="0"/>
              </a:rPr>
              <a:t>Grand List:  $1,664,546</a:t>
            </a:r>
            <a:r>
              <a:rPr lang="en-US" sz="1800" b="1" i="1" dirty="0">
                <a:solidFill>
                  <a:schemeClr val="accent1"/>
                </a:solidFill>
                <a:latin typeface="Times New Roman" panose="02020603050405020304" pitchFamily="18" charset="0"/>
                <a:cs typeface="Times New Roman" panose="02020603050405020304" pitchFamily="18" charset="0"/>
              </a:rPr>
              <a:t> </a:t>
            </a:r>
          </a:p>
          <a:p>
            <a:pPr marL="0" indent="0">
              <a:buNone/>
            </a:pPr>
            <a:r>
              <a:rPr lang="en-US" sz="1800" b="1" dirty="0">
                <a:solidFill>
                  <a:schemeClr val="accent1"/>
                </a:solidFill>
                <a:cs typeface="Times New Roman" panose="02020603050405020304" pitchFamily="18" charset="0"/>
              </a:rPr>
              <a:t>To Be Raised by Taxes:  $998,967.00</a:t>
            </a:r>
            <a:r>
              <a:rPr lang="en-US" sz="1800" b="1" i="1" dirty="0">
                <a:solidFill>
                  <a:schemeClr val="accent1"/>
                </a:solidFill>
                <a:latin typeface="Times New Roman" panose="02020603050405020304" pitchFamily="18" charset="0"/>
                <a:cs typeface="Times New Roman" panose="02020603050405020304" pitchFamily="18" charset="0"/>
              </a:rPr>
              <a:t> </a:t>
            </a:r>
          </a:p>
          <a:p>
            <a:pPr marL="0" indent="0">
              <a:buNone/>
            </a:pPr>
            <a:r>
              <a:rPr lang="en-US" sz="1800" b="1" dirty="0">
                <a:solidFill>
                  <a:schemeClr val="accent1"/>
                </a:solidFill>
                <a:cs typeface="Times New Roman" panose="02020603050405020304" pitchFamily="18" charset="0"/>
              </a:rPr>
              <a:t>Tax Rate: $ .6001</a:t>
            </a:r>
          </a:p>
          <a:p>
            <a:pPr marL="0" indent="0">
              <a:buNone/>
            </a:pPr>
            <a:r>
              <a:rPr lang="en-US" sz="1800" b="1" u="sng" dirty="0">
                <a:solidFill>
                  <a:schemeClr val="accent1"/>
                </a:solidFill>
                <a:cs typeface="Times New Roman" panose="02020603050405020304" pitchFamily="18" charset="0"/>
              </a:rPr>
              <a:t>Assessed Value</a:t>
            </a:r>
            <a:r>
              <a:rPr lang="en-US" sz="1800" b="1" dirty="0">
                <a:solidFill>
                  <a:schemeClr val="accent1"/>
                </a:solidFill>
                <a:cs typeface="Times New Roman" panose="02020603050405020304" pitchFamily="18" charset="0"/>
              </a:rPr>
              <a:t>		</a:t>
            </a:r>
            <a:r>
              <a:rPr lang="en-US" sz="1800" b="1" u="sng" dirty="0">
                <a:solidFill>
                  <a:schemeClr val="accent1"/>
                </a:solidFill>
                <a:cs typeface="Times New Roman" panose="02020603050405020304" pitchFamily="18" charset="0"/>
              </a:rPr>
              <a:t>Tax</a:t>
            </a:r>
          </a:p>
          <a:p>
            <a:pPr marL="0" indent="0">
              <a:buNone/>
            </a:pPr>
            <a:r>
              <a:rPr lang="en-US" sz="1800" b="1" dirty="0">
                <a:solidFill>
                  <a:schemeClr val="accent1"/>
                </a:solidFill>
                <a:cs typeface="Times New Roman" panose="02020603050405020304" pitchFamily="18" charset="0"/>
              </a:rPr>
              <a:t>$150,000.00		$ 900.15</a:t>
            </a:r>
          </a:p>
          <a:p>
            <a:pPr marL="0" indent="0">
              <a:buNone/>
            </a:pPr>
            <a:r>
              <a:rPr lang="en-US" sz="1800" b="1" dirty="0">
                <a:solidFill>
                  <a:schemeClr val="accent1"/>
                </a:solidFill>
                <a:cs typeface="Times New Roman" panose="02020603050405020304" pitchFamily="18" charset="0"/>
              </a:rPr>
              <a:t>$250,000.00		$1500.25</a:t>
            </a:r>
          </a:p>
          <a:p>
            <a:pPr marL="0" indent="0">
              <a:buNone/>
            </a:pPr>
            <a:r>
              <a:rPr lang="en-US" sz="1800" b="1" dirty="0">
                <a:solidFill>
                  <a:schemeClr val="accent1"/>
                </a:solidFill>
                <a:cs typeface="Times New Roman" panose="02020603050405020304" pitchFamily="18" charset="0"/>
              </a:rPr>
              <a:t>$350,000.00		$2100.35</a:t>
            </a:r>
          </a:p>
          <a:p>
            <a:pPr marL="0" indent="0">
              <a:buNone/>
            </a:pPr>
            <a:r>
              <a:rPr lang="en-US" sz="1800" b="1" dirty="0">
                <a:solidFill>
                  <a:schemeClr val="accent1"/>
                </a:solidFill>
                <a:cs typeface="Times New Roman" panose="02020603050405020304" pitchFamily="18" charset="0"/>
              </a:rPr>
              <a:t>$450,000.00		$2700.45</a:t>
            </a:r>
          </a:p>
          <a:p>
            <a:pPr marL="0" indent="0">
              <a:buNone/>
            </a:pPr>
            <a:r>
              <a:rPr lang="en-US" sz="1800" b="1" dirty="0">
                <a:solidFill>
                  <a:schemeClr val="accent1"/>
                </a:solidFill>
                <a:cs typeface="Times New Roman" panose="02020603050405020304" pitchFamily="18" charset="0"/>
              </a:rPr>
              <a:t>$750,000.00		$4500.75</a:t>
            </a:r>
          </a:p>
        </p:txBody>
      </p:sp>
    </p:spTree>
    <p:extLst>
      <p:ext uri="{BB962C8B-B14F-4D97-AF65-F5344CB8AC3E}">
        <p14:creationId xmlns:p14="http://schemas.microsoft.com/office/powerpoint/2010/main" val="1624165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1321</TotalTime>
  <Words>1852</Words>
  <Application>Microsoft Office PowerPoint</Application>
  <PresentationFormat>Widescreen</PresentationFormat>
  <Paragraphs>194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Copperplate Gothic Bold</vt:lpstr>
      <vt:lpstr>Times New Roman</vt:lpstr>
      <vt:lpstr>Office Theme</vt:lpstr>
      <vt:lpstr>TOWN OF SWANTON</vt:lpstr>
      <vt:lpstr>History and Background</vt:lpstr>
      <vt:lpstr>Levels of activity - incidents</vt:lpstr>
      <vt:lpstr>Incident details - 2023</vt:lpstr>
      <vt:lpstr>Other Activity - 2023</vt:lpstr>
      <vt:lpstr>Contract costs</vt:lpstr>
      <vt:lpstr>Contract costs vs. tax rates</vt:lpstr>
      <vt:lpstr>Police Coverage Proposal.</vt:lpstr>
      <vt:lpstr>Police Coverage Proposal (Cont’d.)</vt:lpstr>
      <vt:lpstr>Police Coverage Proposal (Cont’d)</vt:lpstr>
      <vt:lpstr>Police Coverage Proposal (Cont’d.)</vt:lpstr>
      <vt:lpstr>Police Coverage Proposal – Tax Rates</vt:lpstr>
      <vt:lpstr>Area Per-capita Police Spending</vt:lpstr>
      <vt:lpstr>Police Coverage – Building Plans</vt:lpstr>
      <vt:lpstr>Building Plans – Other tax considerations</vt:lpstr>
      <vt:lpstr>Building Plans – Other tax considerations</vt:lpstr>
      <vt:lpstr>Building Plans – Other tax consideration</vt:lpstr>
      <vt:lpstr>Police Coverage – Building Plans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SWANTON</dc:title>
  <dc:creator>SW TOWN ADMIN</dc:creator>
  <cp:lastModifiedBy>SW TOWN ADMIN</cp:lastModifiedBy>
  <cp:revision>24</cp:revision>
  <dcterms:created xsi:type="dcterms:W3CDTF">2024-01-04T15:58:40Z</dcterms:created>
  <dcterms:modified xsi:type="dcterms:W3CDTF">2024-01-10T17:52:59Z</dcterms:modified>
</cp:coreProperties>
</file>