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260" r:id="rId7"/>
    <p:sldId id="262" r:id="rId8"/>
    <p:sldId id="269" r:id="rId9"/>
    <p:sldId id="267" r:id="rId10"/>
    <p:sldId id="268" r:id="rId11"/>
    <p:sldId id="261" r:id="rId12"/>
    <p:sldId id="264" r:id="rId13"/>
    <p:sldId id="266" r:id="rId14"/>
    <p:sldId id="270" r:id="rId15"/>
    <p:sldId id="265" r:id="rId16"/>
  </p:sldIdLst>
  <p:sldSz cx="12192000" cy="6858000"/>
  <p:notesSz cx="7010400" cy="9296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7" orient="horz" pos="2500" userDrawn="1">
          <p15:clr>
            <a:srgbClr val="A4A3A4"/>
          </p15:clr>
        </p15:guide>
        <p15:guide id="8" pos="49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8A81"/>
    <a:srgbClr val="F7F1E4"/>
    <a:srgbClr val="B8D3E8"/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84E427A-3D55-4303-BF80-6455036E1DE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91" autoAdjust="0"/>
  </p:normalViewPr>
  <p:slideViewPr>
    <p:cSldViewPr snapToGrid="0" showGuides="1">
      <p:cViewPr varScale="1">
        <p:scale>
          <a:sx n="111" d="100"/>
          <a:sy n="111" d="100"/>
        </p:scale>
        <p:origin x="594" y="96"/>
      </p:cViewPr>
      <p:guideLst>
        <p:guide pos="3840"/>
        <p:guide orient="horz" pos="250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8B8B31-1CFE-4A78-A796-40061C1B29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5D168-A009-4B34-B08F-277E0D6ABD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3D47A4C-1800-412B-9042-C93F1924AECC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C826E-30C5-4DD2-97CD-F700F8EBBF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BE32A-EDDE-428D-8FA7-84F681D978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181FD62-43B6-432F-96E1-BCDE3916E1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383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en-US" noProof="0" smtClean="0"/>
              <a:t>9/8/2025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E013E669-E15F-4096-81CC-6637C4A9F9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1680191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20XX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1333943"/>
            <a:ext cx="4367531" cy="324417"/>
          </a:xfrm>
        </p:spPr>
        <p:txBody>
          <a:bodyPr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Month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50857" y="4720037"/>
            <a:ext cx="10090287" cy="1101897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Tagline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lake and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82190F1B-1701-4806-870F-8FC7F32FE4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2235" y="4222968"/>
            <a:ext cx="4367531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+7 678-555-0128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972B7F81-5409-42D9-B44C-88D9CBD9B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12235" y="3927698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AA54554-5CE2-43AD-979D-F095482C49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0857" y="2655074"/>
            <a:ext cx="10090287" cy="60665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Alexander Martensson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1D8F0C1-128A-435B-8585-F0B32496EC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5722" y="5230723"/>
            <a:ext cx="5920556" cy="474519"/>
          </a:xfrm>
        </p:spPr>
        <p:txBody>
          <a:bodyPr>
            <a:noAutofit/>
          </a:bodyPr>
          <a:lstStyle>
            <a:lvl1pPr marL="0" indent="0" algn="ctr">
              <a:buNone/>
              <a:defRPr sz="35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martensson@example.com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90B48E8B-E525-4852-9167-5281C64B1C3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12235" y="4929014"/>
            <a:ext cx="4367531" cy="2880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5EB90F-1ADD-412B-9044-2CC607B786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0856" y="993494"/>
            <a:ext cx="10104124" cy="1517356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0A1271-E1E7-40AB-9552-9B4249544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56204" y="2421953"/>
            <a:ext cx="5879592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1178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View of a mountain range">
            <a:extLst>
              <a:ext uri="{FF2B5EF4-FFF2-40B4-BE49-F238E27FC236}">
                <a16:creationId xmlns:a16="http://schemas.microsoft.com/office/drawing/2014/main" id="{1DAC5403-E1D0-4032-A9FE-410B2982643C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46C517-01CF-4924-81A5-DAD4CE0BF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70000"/>
                </a:schemeClr>
              </a:gs>
              <a:gs pos="100000">
                <a:schemeClr val="accent3">
                  <a:alpha val="7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7021" y="2107415"/>
            <a:ext cx="10117959" cy="2281355"/>
          </a:xfrm>
        </p:spPr>
        <p:txBody>
          <a:bodyPr>
            <a:noAutofit/>
          </a:bodyPr>
          <a:lstStyle>
            <a:lvl1pPr algn="ctr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1BBC0-FAFE-4A57-9925-6182B74C4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79848" y="4453465"/>
            <a:ext cx="2432304" cy="64008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8214E67-DE9D-42F7-B713-798383BBD1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7021" y="4720036"/>
            <a:ext cx="10117959" cy="1101898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sz="3500" b="0" i="0" dirty="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553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1B00995-C0FC-4EC6-A9B0-828FB28F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114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122F4F2-F130-4DBE-B244-1D59BBE5C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4CE5575-876A-4335-83ED-6B346DA1B4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503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747488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A54DF2-9EE6-43F7-A586-88CA6C6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1F82F6E-10E8-4A58-9655-E18D14D790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40863"/>
            <a:ext cx="5157787" cy="66421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6C18E-5BCB-42EF-9310-5BD6E011DF2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A2923F-D123-40C6-A193-B86D683D5B5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40863"/>
            <a:ext cx="5183188" cy="6642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305C175-94AC-44DD-9321-0A8DBDF22D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998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09FEF38-E3A7-4527-97CB-AF528BAEBA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0012" y="457200"/>
            <a:ext cx="6172200" cy="540861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94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39" y="128016"/>
            <a:ext cx="11932919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2105709"/>
            <a:ext cx="374904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1C3E675-6E45-4A81-AEA3-D3638822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4B599D-7641-40C1-8DAE-110A36403CF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77592"/>
            <a:ext cx="3932237" cy="369139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B69B4CE-EB2F-46CF-9A80-64E44E5E9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9830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2920" y="1667974"/>
            <a:ext cx="356616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B3756-19E0-4B2F-B1D5-7664E0B3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32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6306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17776" y="1667974"/>
            <a:ext cx="8156448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10000CCD-6AFF-4E65-8858-5502306E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578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5D777E5-98F6-416A-8D23-3399269D85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2535" y="1984171"/>
            <a:ext cx="3103110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C979BADF-99B5-4C91-AAE5-FC2C4DBEDE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0642" y="1960171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6706F6A2-1599-4D73-9288-3ECEACDDCA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7939" y="1984171"/>
            <a:ext cx="2243918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AE5E245-1702-4722-895D-0808BB0A86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6755" y="1977950"/>
            <a:ext cx="882686" cy="10922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80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3701E665-3CED-413C-BAC6-CE003B149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4052" y="2001950"/>
            <a:ext cx="2959116" cy="103235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4">
            <a:extLst>
              <a:ext uri="{FF2B5EF4-FFF2-40B4-BE49-F238E27FC236}">
                <a16:creationId xmlns:a16="http://schemas.microsoft.com/office/drawing/2014/main" id="{E01406B4-D44B-4D1E-91F3-D87541EAD4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0059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AAD5CF9-9A59-4C5F-8C29-B92AD60121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8684" y="310399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C6725172-65CC-4645-B23F-E77886468F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94793" y="3103993"/>
            <a:ext cx="2599197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0EA5E6CA-5C78-4B75-BA22-59750E7D45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76955" y="3102450"/>
            <a:ext cx="3726423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1C61752-F57C-4FBF-93F3-06F43CCA4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57040" y="5751926"/>
            <a:ext cx="8877920" cy="470478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0232175-FB97-4039-8136-B9DD27441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791" y="5070254"/>
            <a:ext cx="259919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6E5262C3-0603-403F-AB36-FB4EB9FC7B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90713" y="5070254"/>
            <a:ext cx="371266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4" name="Picture Placeholder 12">
            <a:extLst>
              <a:ext uri="{FF2B5EF4-FFF2-40B4-BE49-F238E27FC236}">
                <a16:creationId xmlns:a16="http://schemas.microsoft.com/office/drawing/2014/main" id="{D2FBACFC-8B68-4A37-95A4-26BE5A23D75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020058" y="3976866"/>
            <a:ext cx="3273552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6" name="Picture Placeholder 12">
            <a:extLst>
              <a:ext uri="{FF2B5EF4-FFF2-40B4-BE49-F238E27FC236}">
                <a16:creationId xmlns:a16="http://schemas.microsoft.com/office/drawing/2014/main" id="{5A6A36C6-8489-4333-927A-141D8F98AE5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2" y="4041034"/>
            <a:ext cx="2599199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7" name="Picture Placeholder 9">
            <a:extLst>
              <a:ext uri="{FF2B5EF4-FFF2-40B4-BE49-F238E27FC236}">
                <a16:creationId xmlns:a16="http://schemas.microsoft.com/office/drawing/2014/main" id="{BB2DF986-C446-4302-9099-B1512AD5D8C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4041034"/>
            <a:ext cx="2599200" cy="896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38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88C711-3D16-496B-BF96-001A0C0A3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82374" y="6430061"/>
            <a:ext cx="241402" cy="197510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3410712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81036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0604" y="4804366"/>
            <a:ext cx="4050792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4F6DD4A-6071-4D11-ABDB-28EA5AC871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942478"/>
            <a:ext cx="10515600" cy="45908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300">
                <a:solidFill>
                  <a:schemeClr val="bg2"/>
                </a:solidFill>
              </a:defRPr>
            </a:lvl1pPr>
          </a:lstStyle>
          <a:p>
            <a:pPr marL="228600" lvl="0" indent="-228600" algn="ctr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347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View of a lake with pine trees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685800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169256"/>
            <a:ext cx="5285914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136036"/>
            <a:ext cx="5285914" cy="857098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026" y="1992586"/>
            <a:ext cx="4428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302F0820-F94A-40EF-B3BE-26CD0CB55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00269"/>
            <a:ext cx="5288963" cy="2588637"/>
          </a:xfrm>
        </p:spPr>
        <p:txBody>
          <a:bodyPr lIns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139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Close up view of lake edge with mountain range background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3319272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7552-E3A8-41F6-B00B-4A39A247A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093460"/>
            <a:ext cx="5320386" cy="78263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28AD4F5-2320-4533-9EC4-9832091E6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2060240"/>
            <a:ext cx="5320386" cy="882524"/>
          </a:xfrm>
        </p:spPr>
        <p:txBody>
          <a:bodyPr>
            <a:normAutofit/>
          </a:bodyPr>
          <a:lstStyle>
            <a:lvl1pPr marL="0" indent="0" algn="l">
              <a:buNone/>
              <a:defRPr sz="2300">
                <a:solidFill>
                  <a:schemeClr val="bg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822F33-D675-4E6C-BD09-D9C78365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693" y="1916790"/>
            <a:ext cx="4500000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B6CBCCA-9781-462D-AF43-C6AAE3D1AA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897" y="1125545"/>
            <a:ext cx="4707842" cy="1849304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19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99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373955-AB5B-4186-8098-9DBA0AB2650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9649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A3472E-32B4-4CAD-B5D0-420AA3FB4C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627121" y="2738211"/>
            <a:ext cx="4183650" cy="454353"/>
          </a:xfrm>
        </p:spPr>
        <p:txBody>
          <a:bodyPr>
            <a:no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AEED068-3EA0-4BF4-875C-02473E9EB0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59649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3590B9DA-A2DF-4AE1-9A98-C7B84F48C3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7121" y="3428501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1752" y="1667974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037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1248" y="3359239"/>
            <a:ext cx="4357688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2081624"/>
            <a:ext cx="4357688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877" y="3191969"/>
            <a:ext cx="396849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Chart Placeholder 18">
            <a:extLst>
              <a:ext uri="{FF2B5EF4-FFF2-40B4-BE49-F238E27FC236}">
                <a16:creationId xmlns:a16="http://schemas.microsoft.com/office/drawing/2014/main" id="{BE9C98A7-B145-402E-BADA-CE785E3BA996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981371" y="1246188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2534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B534F865-65DF-4129-9CE5-414E249375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83563" y="3359239"/>
            <a:ext cx="2596896" cy="2252574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83562" y="1757774"/>
            <a:ext cx="2669859" cy="1325563"/>
          </a:xfrm>
        </p:spPr>
        <p:txBody>
          <a:bodyPr lIns="0" r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3F74C5-9ADD-4AE3-BCA5-88726CC2A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83563" y="3191969"/>
            <a:ext cx="1545336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Table Placeholder 17">
            <a:extLst>
              <a:ext uri="{FF2B5EF4-FFF2-40B4-BE49-F238E27FC236}">
                <a16:creationId xmlns:a16="http://schemas.microsoft.com/office/drawing/2014/main" id="{62814DE5-26B2-4A8E-BA8D-A2E4C5547E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911225" y="1505433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401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3C23D1-BE9A-4E52-9BEF-D55C4CB7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645798" y="6386170"/>
            <a:ext cx="307239" cy="343814"/>
          </a:xfrm>
          <a:prstGeom prst="rect">
            <a:avLst/>
          </a:pr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0" name="Rectangle 9" descr="View of a lake and mountain range">
            <a:extLst>
              <a:ext uri="{FF2B5EF4-FFF2-40B4-BE49-F238E27FC236}">
                <a16:creationId xmlns:a16="http://schemas.microsoft.com/office/drawing/2014/main" id="{CECF654C-A7AE-4727-9F7F-492670C3E642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rcRect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4F3F28-2A24-40B5-AC8C-5A53DC799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236829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1680000" scaled="0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D2C969-FCE5-427B-89DE-6A79722FB6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A2807-F7BA-4350-93C3-95213A485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6AE88-305E-4E68-AF8E-10BCB695A1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BAC97E-3C4E-4D04-8A57-DC61E07C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B33A3032-1037-4342-827F-CF13499782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1835244"/>
            <a:ext cx="10515599" cy="629105"/>
          </a:xfrm>
        </p:spPr>
        <p:txBody>
          <a:bodyPr lIns="0" rIns="0">
            <a:noAutofit/>
          </a:bodyPr>
          <a:lstStyle>
            <a:lvl1pPr marL="0" indent="0" algn="ctr">
              <a:buNone/>
              <a:defRPr sz="2300" b="0" i="0">
                <a:solidFill>
                  <a:schemeClr val="bg2"/>
                </a:solidFill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6F6A17-AFDC-40C7-9D63-50FA052A1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7629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IMAGE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68B9DC-C6AF-45D4-BBA3-A5EF781EA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59708" y="1667974"/>
            <a:ext cx="4672584" cy="36576"/>
          </a:xfrm>
          <a:prstGeom prst="rect">
            <a:avLst/>
          </a:prstGeom>
          <a:solidFill>
            <a:schemeClr val="bg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127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Unpaved road lined with trees, mountain side drive">
            <a:extLst>
              <a:ext uri="{FF2B5EF4-FFF2-40B4-BE49-F238E27FC236}">
                <a16:creationId xmlns:a16="http://schemas.microsoft.com/office/drawing/2014/main" id="{EC40FB52-44A8-43D1-8B33-F4E55A83AC38}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blipFill>
            <a:blip r:embed="rId2"/>
            <a:stretch>
              <a:fillRect l="-17" r="-17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ACA68-1C2C-4C4D-9CB4-1C8BF3E03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9540" y="128016"/>
            <a:ext cx="11932920" cy="660196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100000">
                <a:schemeClr val="accent3"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ADBD7-8355-4951-B459-EC284BCE83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140A0-8435-451E-9A8E-9C33B97E1B1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DD90A-F598-4982-8244-00A2189F77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510C334-F1CE-4CEF-ADC6-D1BADB9947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8873"/>
            <a:ext cx="10515600" cy="1325563"/>
          </a:xfrm>
        </p:spPr>
        <p:txBody>
          <a:bodyPr lIns="0" r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VIDEO SLIDE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E88236-C248-4008-9619-75BCE6D34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08548" y="6114045"/>
            <a:ext cx="374904" cy="374904"/>
          </a:xfrm>
          <a:prstGeom prst="ellipse">
            <a:avLst/>
          </a:prstGeom>
          <a:noFill/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6" name="Media Placeholder 7">
            <a:extLst>
              <a:ext uri="{FF2B5EF4-FFF2-40B4-BE49-F238E27FC236}">
                <a16:creationId xmlns:a16="http://schemas.microsoft.com/office/drawing/2014/main" id="{A11F77F4-4B16-4503-B9B6-AE22C686E3E3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1395984" y="1497770"/>
            <a:ext cx="9400032" cy="4215384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3997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21279" y="6118484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fld id="{D495E168-DA5E-4888-8D8A-92B118324C14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48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118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118484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87" r:id="rId17"/>
    <p:sldLayoutId id="2147483695" r:id="rId18"/>
    <p:sldLayoutId id="2147483688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02" userDrawn="1">
          <p15:clr>
            <a:srgbClr val="F26B43"/>
          </p15:clr>
        </p15:guide>
        <p15:guide id="10" pos="73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C92D30A-4E49-368F-E0DF-AA0F8EB84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71" y="2205187"/>
            <a:ext cx="6518858" cy="4351338"/>
          </a:xfrm>
          <a:prstGeom prst="rect">
            <a:avLst/>
          </a:prstGeom>
          <a:noFill/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E5F9C77-9E95-D21F-B29B-EA9CC64C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u="sng" dirty="0"/>
              <a:t>2025 Wastewater &amp; Maintenance</a:t>
            </a:r>
          </a:p>
        </p:txBody>
      </p:sp>
    </p:spTree>
    <p:extLst>
      <p:ext uri="{BB962C8B-B14F-4D97-AF65-F5344CB8AC3E}">
        <p14:creationId xmlns:p14="http://schemas.microsoft.com/office/powerpoint/2010/main" val="2142316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6209ED8-B1F6-DB4A-6DF8-D1220B538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1326" y="345687"/>
            <a:ext cx="4552950" cy="1789888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Installed Wielding Hood</a:t>
            </a:r>
            <a:br>
              <a:rPr lang="en-US" sz="2800" dirty="0"/>
            </a:br>
            <a:r>
              <a:rPr lang="en-US" sz="2800" dirty="0"/>
              <a:t>Installed New Compressor</a:t>
            </a:r>
            <a:br>
              <a:rPr lang="en-US" sz="2800" dirty="0"/>
            </a:br>
            <a:r>
              <a:rPr lang="en-US" sz="2800" dirty="0"/>
              <a:t>Installed Camera System</a:t>
            </a:r>
            <a:br>
              <a:rPr lang="en-US" sz="2800" dirty="0"/>
            </a:br>
            <a:r>
              <a:rPr lang="en-US" sz="2800" dirty="0"/>
              <a:t>Installed Emergency Ladder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11" name="Picture 10" descr="A building with a few cameras on it&#10;&#10;AI-generated content may be incorrect.">
            <a:extLst>
              <a:ext uri="{FF2B5EF4-FFF2-40B4-BE49-F238E27FC236}">
                <a16:creationId xmlns:a16="http://schemas.microsoft.com/office/drawing/2014/main" id="{1FA5FF15-DA31-77BF-1FE0-0CA1F0040C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39153" b="39153"/>
          <a:stretch>
            <a:fillRect/>
          </a:stretch>
        </p:blipFill>
        <p:spPr>
          <a:xfrm>
            <a:off x="8549076" y="1741250"/>
            <a:ext cx="3505200" cy="4387175"/>
          </a:xfrm>
          <a:prstGeom prst="rect">
            <a:avLst/>
          </a:prstGeom>
        </p:spPr>
      </p:pic>
      <p:pic>
        <p:nvPicPr>
          <p:cNvPr id="13" name="Picture 12" descr="A staircase in a building&#10;&#10;AI-generated content may be incorrect.">
            <a:extLst>
              <a:ext uri="{FF2B5EF4-FFF2-40B4-BE49-F238E27FC236}">
                <a16:creationId xmlns:a16="http://schemas.microsoft.com/office/drawing/2014/main" id="{D9CE679D-56A1-75A8-EA1F-EF7C6168D2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8" t="15287" r="-1648" b="-15287"/>
          <a:stretch>
            <a:fillRect/>
          </a:stretch>
        </p:blipFill>
        <p:spPr>
          <a:xfrm>
            <a:off x="5300157" y="2802274"/>
            <a:ext cx="3396812" cy="4638675"/>
          </a:xfrm>
          <a:prstGeom prst="rect">
            <a:avLst/>
          </a:prstGeom>
        </p:spPr>
      </p:pic>
      <p:pic>
        <p:nvPicPr>
          <p:cNvPr id="15" name="Picture 14" descr="A large metal pipe in a warehouse&#10;&#10;AI-generated content may be incorrect.">
            <a:extLst>
              <a:ext uri="{FF2B5EF4-FFF2-40B4-BE49-F238E27FC236}">
                <a16:creationId xmlns:a16="http://schemas.microsoft.com/office/drawing/2014/main" id="{6D255B7C-8B1A-3A62-C76E-593418599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44583" b="35463"/>
          <a:stretch>
            <a:fillRect/>
          </a:stretch>
        </p:blipFill>
        <p:spPr>
          <a:xfrm>
            <a:off x="137724" y="-1512731"/>
            <a:ext cx="6507284" cy="4531491"/>
          </a:xfrm>
          <a:prstGeom prst="rect">
            <a:avLst/>
          </a:prstGeom>
        </p:spPr>
      </p:pic>
      <p:pic>
        <p:nvPicPr>
          <p:cNvPr id="17" name="Picture 16" descr="A green and yellow air compressor&#10;&#10;AI-generated content may be incorrect.">
            <a:extLst>
              <a:ext uri="{FF2B5EF4-FFF2-40B4-BE49-F238E27FC236}">
                <a16:creationId xmlns:a16="http://schemas.microsoft.com/office/drawing/2014/main" id="{0C9E44CA-5850-94B0-E12E-8BA52E305E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0558" r="10558"/>
          <a:stretch>
            <a:fillRect/>
          </a:stretch>
        </p:blipFill>
        <p:spPr>
          <a:xfrm>
            <a:off x="-526711" y="3022316"/>
            <a:ext cx="5826868" cy="37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73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5F5BC1-8A03-8E96-2A6E-94B1EC18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14732"/>
          </a:xfrm>
        </p:spPr>
        <p:txBody>
          <a:bodyPr>
            <a:noAutofit/>
          </a:bodyPr>
          <a:lstStyle/>
          <a:p>
            <a:r>
              <a:rPr lang="en-US" sz="3600" u="sng">
                <a:solidFill>
                  <a:srgbClr val="FFFF00"/>
                </a:solidFill>
              </a:rPr>
              <a:t>Work Orders </a:t>
            </a:r>
            <a:r>
              <a:rPr lang="en-US" sz="3600" u="sng" dirty="0">
                <a:solidFill>
                  <a:srgbClr val="FFFF00"/>
                </a:solidFill>
              </a:rPr>
              <a:t>and </a:t>
            </a:r>
            <a:r>
              <a:rPr lang="en-US" sz="3600" u="sng">
                <a:solidFill>
                  <a:srgbClr val="FFFF00"/>
                </a:solidFill>
              </a:rPr>
              <a:t>Corrective Actions </a:t>
            </a:r>
            <a:r>
              <a:rPr lang="en-US" sz="3600" u="sng" dirty="0">
                <a:solidFill>
                  <a:srgbClr val="FFFF00"/>
                </a:solidFill>
              </a:rPr>
              <a:t>for 2025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356419-6FAD-0A75-1517-F578A77A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400" u="sng" dirty="0"/>
              <a:t>Wastewater</a:t>
            </a:r>
            <a:r>
              <a:rPr lang="en-US" sz="2400" dirty="0"/>
              <a:t>  Installing fiber for the  alarm system.</a:t>
            </a:r>
          </a:p>
          <a:p>
            <a:r>
              <a:rPr lang="en-US" sz="2400" u="sng" dirty="0"/>
              <a:t>Water Treatment</a:t>
            </a:r>
            <a:r>
              <a:rPr lang="en-US" sz="2400" dirty="0"/>
              <a:t> Installed  new cooling fan in high lift VFD cabinet.</a:t>
            </a:r>
          </a:p>
          <a:p>
            <a:r>
              <a:rPr lang="en-US" sz="2400" u="sng" dirty="0"/>
              <a:t>Hydro</a:t>
            </a:r>
            <a:r>
              <a:rPr lang="en-US" sz="2400" dirty="0"/>
              <a:t> Replacing nonfunctional rotary strainer with a new one.</a:t>
            </a:r>
          </a:p>
          <a:p>
            <a:r>
              <a:rPr lang="en-US" sz="2400" u="sng" dirty="0"/>
              <a:t>Complex</a:t>
            </a:r>
            <a:r>
              <a:rPr lang="en-US" sz="2400" dirty="0"/>
              <a:t> Rehabbing the  Hose tower and jet outs on roof.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6C9C9-D1E2-3C25-D721-6775A479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856" y="457200"/>
            <a:ext cx="4606355" cy="5408613"/>
          </a:xfrm>
        </p:spPr>
        <p:txBody>
          <a:bodyPr/>
          <a:lstStyle/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Corrective actions</a:t>
            </a:r>
          </a:p>
          <a:p>
            <a:r>
              <a:rPr lang="en-US" dirty="0"/>
              <a:t>Wastewater          16</a:t>
            </a:r>
          </a:p>
          <a:p>
            <a:r>
              <a:rPr lang="en-US" dirty="0"/>
              <a:t>Water Treatment  9</a:t>
            </a:r>
          </a:p>
          <a:p>
            <a:r>
              <a:rPr lang="en-US" dirty="0"/>
              <a:t>Hydro                    15</a:t>
            </a:r>
          </a:p>
          <a:p>
            <a:r>
              <a:rPr lang="en-US" dirty="0"/>
              <a:t>Complex                32</a:t>
            </a:r>
          </a:p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Work orders</a:t>
            </a:r>
          </a:p>
          <a:p>
            <a:r>
              <a:rPr lang="en-US" dirty="0"/>
              <a:t>Wastewater         325</a:t>
            </a:r>
          </a:p>
          <a:p>
            <a:r>
              <a:rPr lang="en-US" dirty="0"/>
              <a:t>Water treatment 300</a:t>
            </a:r>
          </a:p>
          <a:p>
            <a:r>
              <a:rPr lang="en-US" dirty="0"/>
              <a:t>Hydro		900</a:t>
            </a:r>
          </a:p>
          <a:p>
            <a:r>
              <a:rPr lang="en-US" dirty="0"/>
              <a:t>Complex		250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51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B381BA-F1D7-483F-B759-9C3451355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38" y="2539490"/>
            <a:ext cx="10104124" cy="1517356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09279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ADF0-23DD-491B-8755-2E19692F9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2309"/>
            <a:ext cx="5320386" cy="1229117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Wastewater Plant Upgrade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A006E-2552-45AA-81E6-9D6D26A503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1968169"/>
            <a:ext cx="5320386" cy="882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Foundry Street Upgrade</a:t>
            </a:r>
          </a:p>
          <a:p>
            <a:r>
              <a:rPr lang="en-US" dirty="0"/>
              <a:t>New Centrifuge Install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23BF1-816D-5168-F469-94250FA4DE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74765" y="560127"/>
            <a:ext cx="4707842" cy="1849304"/>
          </a:xfrm>
        </p:spPr>
        <p:txBody>
          <a:bodyPr/>
          <a:lstStyle/>
          <a:p>
            <a:r>
              <a:rPr lang="en-US" sz="2800" u="sng" dirty="0"/>
              <a:t>Wastewater Crew</a:t>
            </a:r>
          </a:p>
          <a:p>
            <a:r>
              <a:rPr lang="en-US" dirty="0"/>
              <a:t>Dillon Dupont Assistant Operator</a:t>
            </a:r>
          </a:p>
          <a:p>
            <a:r>
              <a:rPr lang="en-US" dirty="0"/>
              <a:t>Jason Starr Chief Operator</a:t>
            </a:r>
          </a:p>
          <a:p>
            <a:endParaRPr lang="en-US" dirty="0"/>
          </a:p>
        </p:txBody>
      </p:sp>
      <p:pic>
        <p:nvPicPr>
          <p:cNvPr id="7" name="Picture 6" descr="A machine in a room&#10;&#10;AI-generated content may be incorrect.">
            <a:extLst>
              <a:ext uri="{FF2B5EF4-FFF2-40B4-BE49-F238E27FC236}">
                <a16:creationId xmlns:a16="http://schemas.microsoft.com/office/drawing/2014/main" id="{E1927EFD-36F5-234B-044D-B71E1446D4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65" r="5986"/>
          <a:stretch>
            <a:fillRect/>
          </a:stretch>
        </p:blipFill>
        <p:spPr>
          <a:xfrm>
            <a:off x="5783529" y="2788994"/>
            <a:ext cx="4970008" cy="3896478"/>
          </a:xfrm>
          <a:prstGeom prst="rect">
            <a:avLst/>
          </a:prstGeom>
          <a:noFill/>
        </p:spPr>
      </p:pic>
      <p:pic>
        <p:nvPicPr>
          <p:cNvPr id="9" name="Picture 8" descr="A group of construction workers at a construction site&#10;&#10;AI-generated content may be incorrect.">
            <a:extLst>
              <a:ext uri="{FF2B5EF4-FFF2-40B4-BE49-F238E27FC236}">
                <a16:creationId xmlns:a16="http://schemas.microsoft.com/office/drawing/2014/main" id="{780CFA9B-45AA-9654-2D56-863224BF0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939" y="3019246"/>
            <a:ext cx="3190899" cy="366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89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ong black rope on a beach&#10;&#10;AI-generated content may be incorrect.">
            <a:extLst>
              <a:ext uri="{FF2B5EF4-FFF2-40B4-BE49-F238E27FC236}">
                <a16:creationId xmlns:a16="http://schemas.microsoft.com/office/drawing/2014/main" id="{CF576217-3416-0236-77FE-DF2A960C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28" y="2225135"/>
            <a:ext cx="4271142" cy="4351338"/>
          </a:xfrm>
          <a:prstGeom prst="rect">
            <a:avLst/>
          </a:prstGeom>
          <a:noFill/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1BA9B4B-C586-4B6B-8142-E49AC2D3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New Baffle Curtains </a:t>
            </a:r>
          </a:p>
        </p:txBody>
      </p:sp>
      <p:pic>
        <p:nvPicPr>
          <p:cNvPr id="13" name="Picture 12" descr="A body of water with trees in the background&#10;&#10;AI-generated content may be incorrect.">
            <a:extLst>
              <a:ext uri="{FF2B5EF4-FFF2-40B4-BE49-F238E27FC236}">
                <a16:creationId xmlns:a16="http://schemas.microsoft.com/office/drawing/2014/main" id="{EB32B335-2385-1237-D639-07B019392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362" y="1336685"/>
            <a:ext cx="6237838" cy="52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E72516A-3BD8-CC2E-0AF9-6581C295F2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38200" y="6118484"/>
            <a:ext cx="3398763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noProof="0" dirty="0"/>
              <a:t>ADD A FOOTER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6CE594D-82A5-E72D-29FF-7FDFA42F3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r>
              <a:rPr lang="en-US" dirty="0"/>
              <a:t>Construction of Filter Building and Installation of Filters</a:t>
            </a:r>
          </a:p>
        </p:txBody>
      </p:sp>
      <p:pic>
        <p:nvPicPr>
          <p:cNvPr id="3" name="Picture 2" descr="A large blue cylinder with a crane attached to it&#10;&#10;AI-generated content may be incorrect.">
            <a:extLst>
              <a:ext uri="{FF2B5EF4-FFF2-40B4-BE49-F238E27FC236}">
                <a16:creationId xmlns:a16="http://schemas.microsoft.com/office/drawing/2014/main" id="{452089A8-04C1-3F59-F67E-47B7F734F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046" y="892433"/>
            <a:ext cx="4069981" cy="5408613"/>
          </a:xfrm>
          <a:prstGeom prst="rect">
            <a:avLst/>
          </a:prstGeom>
          <a:noFill/>
        </p:spPr>
      </p:pic>
      <p:pic>
        <p:nvPicPr>
          <p:cNvPr id="5" name="Picture 4" descr="A construction site with a brick wall&#10;&#10;AI-generated content may be incorrect.">
            <a:extLst>
              <a:ext uri="{FF2B5EF4-FFF2-40B4-BE49-F238E27FC236}">
                <a16:creationId xmlns:a16="http://schemas.microsoft.com/office/drawing/2014/main" id="{7DCC8A33-04BE-F85A-0633-E8ACF7A55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82" y="2916545"/>
            <a:ext cx="4635018" cy="348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92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men standing next to a large white tank&#10;&#10;AI-generated content may be incorrect.">
            <a:extLst>
              <a:ext uri="{FF2B5EF4-FFF2-40B4-BE49-F238E27FC236}">
                <a16:creationId xmlns:a16="http://schemas.microsoft.com/office/drawing/2014/main" id="{B3CB9D78-1A56-91CB-464D-B789FDC9C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08" y="2207867"/>
            <a:ext cx="2941904" cy="4455341"/>
          </a:xfrm>
          <a:prstGeom prst="rect">
            <a:avLst/>
          </a:prstGeom>
        </p:spPr>
      </p:pic>
      <p:pic>
        <p:nvPicPr>
          <p:cNvPr id="18" name="Picture 17" descr="A construction workers standing next to a large yellow truck&#10;&#10;AI-generated content may be incorrect.">
            <a:extLst>
              <a:ext uri="{FF2B5EF4-FFF2-40B4-BE49-F238E27FC236}">
                <a16:creationId xmlns:a16="http://schemas.microsoft.com/office/drawing/2014/main" id="{38E170AA-ED50-835B-CA49-94833A1EC9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095" t="15511" r="19091" b="33857"/>
          <a:stretch>
            <a:fillRect/>
          </a:stretch>
        </p:blipFill>
        <p:spPr>
          <a:xfrm>
            <a:off x="3174619" y="3657457"/>
            <a:ext cx="3760335" cy="3005751"/>
          </a:xfrm>
          <a:prstGeom prst="rect">
            <a:avLst/>
          </a:prstGeom>
        </p:spPr>
      </p:pic>
      <p:pic>
        <p:nvPicPr>
          <p:cNvPr id="20" name="Picture 19" descr="A crane lifting a large white object&#10;&#10;AI-generated content may be incorrect.">
            <a:extLst>
              <a:ext uri="{FF2B5EF4-FFF2-40B4-BE49-F238E27FC236}">
                <a16:creationId xmlns:a16="http://schemas.microsoft.com/office/drawing/2014/main" id="{EADB3EE3-CB42-EC3B-8A07-E1FDAAE429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32640" b="32640"/>
          <a:stretch>
            <a:fillRect/>
          </a:stretch>
        </p:blipFill>
        <p:spPr>
          <a:xfrm>
            <a:off x="3301013" y="-1198687"/>
            <a:ext cx="4757046" cy="4727275"/>
          </a:xfrm>
          <a:prstGeom prst="rect">
            <a:avLst/>
          </a:prstGeom>
        </p:spPr>
      </p:pic>
      <p:pic>
        <p:nvPicPr>
          <p:cNvPr id="22" name="Picture 21" descr="A metal railing next to a body of water&#10;&#10;AI-generated content may be incorrect.">
            <a:extLst>
              <a:ext uri="{FF2B5EF4-FFF2-40B4-BE49-F238E27FC236}">
                <a16:creationId xmlns:a16="http://schemas.microsoft.com/office/drawing/2014/main" id="{13589D9E-995C-6B7A-FBF2-C157FDFB61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818" t="8185" r="22487" b="27921"/>
          <a:stretch>
            <a:fillRect/>
          </a:stretch>
        </p:blipFill>
        <p:spPr>
          <a:xfrm>
            <a:off x="8263260" y="2281331"/>
            <a:ext cx="3232087" cy="43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13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1D043C-4E7B-398F-2FE8-81C6AA16FB89}"/>
              </a:ext>
            </a:extLst>
          </p:cNvPr>
          <p:cNvSpPr txBox="1"/>
          <p:nvPr/>
        </p:nvSpPr>
        <p:spPr>
          <a:xfrm>
            <a:off x="2479141" y="2281533"/>
            <a:ext cx="7360467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buFont typeface="Arial"/>
              <a:buChar char="•"/>
            </a:pPr>
            <a:endParaRPr lang="en-US" sz="3600" dirty="0">
              <a:solidFill>
                <a:schemeClr val="bg2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chemeClr val="bg2"/>
                </a:solidFill>
              </a:rPr>
              <a:t>WW UV Racks Refurbished </a:t>
            </a:r>
            <a:br>
              <a:rPr lang="en-US" sz="3600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New Foundry St Storage Shed Built by BFA Students</a:t>
            </a:r>
          </a:p>
          <a:p>
            <a:pPr marL="571500" indent="-571500">
              <a:buFont typeface="Arial"/>
              <a:buChar char="•"/>
            </a:pPr>
            <a:r>
              <a:rPr lang="en-US" sz="3600" dirty="0">
                <a:solidFill>
                  <a:schemeClr val="bg2"/>
                </a:solidFill>
              </a:rPr>
              <a:t>Fiber Installed Throughout the Village for Camera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9D082-F16A-BEBF-D72C-A6D285840A35}"/>
              </a:ext>
            </a:extLst>
          </p:cNvPr>
          <p:cNvSpPr txBox="1"/>
          <p:nvPr/>
        </p:nvSpPr>
        <p:spPr>
          <a:xfrm>
            <a:off x="2625505" y="602985"/>
            <a:ext cx="77791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 </a:t>
            </a:r>
            <a:r>
              <a:rPr lang="en-US" sz="4000" u="sng" dirty="0">
                <a:solidFill>
                  <a:schemeClr val="bg2"/>
                </a:solidFill>
              </a:rPr>
              <a:t>2025 Maintenance Projects </a:t>
            </a:r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1792986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FD091B-F268-8474-8EC6-0F10C5A1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16871"/>
            <a:ext cx="5320386" cy="1559227"/>
          </a:xfrm>
        </p:spPr>
        <p:txBody>
          <a:bodyPr>
            <a:normAutofit fontScale="90000"/>
          </a:bodyPr>
          <a:lstStyle/>
          <a:p>
            <a:r>
              <a:rPr lang="en-US" sz="3600" u="sng" dirty="0"/>
              <a:t>Maintenance Team</a:t>
            </a:r>
            <a:br>
              <a:rPr lang="en-US" dirty="0"/>
            </a:br>
            <a:r>
              <a:rPr lang="en-US" dirty="0"/>
              <a:t>Josh Packard</a:t>
            </a:r>
            <a:br>
              <a:rPr lang="en-US" dirty="0"/>
            </a:br>
            <a:r>
              <a:rPr lang="en-US" dirty="0"/>
              <a:t>Nick Williams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49FA50-BAD2-DBC7-92C3-2DC75F9CF5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64174" y="171451"/>
            <a:ext cx="5061565" cy="1983274"/>
          </a:xfrm>
        </p:spPr>
        <p:txBody>
          <a:bodyPr/>
          <a:lstStyle/>
          <a:p>
            <a:r>
              <a:rPr lang="en-US" dirty="0"/>
              <a:t>Replacing electric parts at the Water Treatment plant</a:t>
            </a:r>
          </a:p>
          <a:p>
            <a:r>
              <a:rPr lang="en-US" dirty="0"/>
              <a:t>New rotary strainer for the Hydro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A machine with pipes and valves&#10;&#10;AI-generated content may be incorrect.">
            <a:extLst>
              <a:ext uri="{FF2B5EF4-FFF2-40B4-BE49-F238E27FC236}">
                <a16:creationId xmlns:a16="http://schemas.microsoft.com/office/drawing/2014/main" id="{0FD6978C-C039-C0B8-71D9-38597C93C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35" y="2447923"/>
            <a:ext cx="3857625" cy="4162425"/>
          </a:xfrm>
          <a:prstGeom prst="rect">
            <a:avLst/>
          </a:prstGeom>
        </p:spPr>
      </p:pic>
      <p:pic>
        <p:nvPicPr>
          <p:cNvPr id="12" name="Picture 11" descr="A close up of a fan&#10;&#10;AI-generated content may be incorrect.">
            <a:extLst>
              <a:ext uri="{FF2B5EF4-FFF2-40B4-BE49-F238E27FC236}">
                <a16:creationId xmlns:a16="http://schemas.microsoft.com/office/drawing/2014/main" id="{A333F5D6-1E07-C642-397D-99F362FC8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04" y="2600324"/>
            <a:ext cx="3133725" cy="401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4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DEB7BCA8-F767-4D16-FA63-EA975DFC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0643" y="692555"/>
            <a:ext cx="3932237" cy="2505246"/>
          </a:xfrm>
        </p:spPr>
        <p:txBody>
          <a:bodyPr>
            <a:normAutofit fontScale="90000"/>
          </a:bodyPr>
          <a:lstStyle/>
          <a:p>
            <a:r>
              <a:rPr lang="en-US" dirty="0"/>
              <a:t>Rebuilt Grinder at Foundry Street Pump Station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Moved Fiber From overhead to under ground</a:t>
            </a:r>
          </a:p>
        </p:txBody>
      </p:sp>
      <p:pic>
        <p:nvPicPr>
          <p:cNvPr id="10" name="Picture 9" descr="A rusty metal object with a blue pipe&#10;&#10;AI-generated content may be incorrect.">
            <a:extLst>
              <a:ext uri="{FF2B5EF4-FFF2-40B4-BE49-F238E27FC236}">
                <a16:creationId xmlns:a16="http://schemas.microsoft.com/office/drawing/2014/main" id="{00A4CA6E-EFB5-511F-BA5C-D906B9BCDB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255" b="17024"/>
          <a:stretch>
            <a:fillRect/>
          </a:stretch>
        </p:blipFill>
        <p:spPr>
          <a:xfrm>
            <a:off x="285032" y="794358"/>
            <a:ext cx="5524500" cy="5408613"/>
          </a:xfrm>
          <a:prstGeom prst="rect">
            <a:avLst/>
          </a:prstGeom>
          <a:noFill/>
        </p:spPr>
      </p:pic>
      <p:pic>
        <p:nvPicPr>
          <p:cNvPr id="12" name="Picture 11" descr="A telephone pole with a wire attached to it&#10;&#10;AI-generated content may be incorrect.">
            <a:extLst>
              <a:ext uri="{FF2B5EF4-FFF2-40B4-BE49-F238E27FC236}">
                <a16:creationId xmlns:a16="http://schemas.microsoft.com/office/drawing/2014/main" id="{4E476248-1074-CAC4-2B2D-62CE669E2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937" y="3194782"/>
            <a:ext cx="3295650" cy="353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77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uilding with a chimney&#10;&#10;AI-generated content may be incorrect.">
            <a:extLst>
              <a:ext uri="{FF2B5EF4-FFF2-40B4-BE49-F238E27FC236}">
                <a16:creationId xmlns:a16="http://schemas.microsoft.com/office/drawing/2014/main" id="{1DD885F6-A9DD-9A99-DC78-0C9E7390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294" y="430637"/>
            <a:ext cx="4302544" cy="6142007"/>
          </a:xfrm>
          <a:prstGeom prst="rect">
            <a:avLst/>
          </a:prstGeom>
        </p:spPr>
      </p:pic>
      <p:pic>
        <p:nvPicPr>
          <p:cNvPr id="16" name="Picture 15" descr="A pile of carpet next to a wooden panel&#10;&#10;AI-generated content may be incorrect.">
            <a:extLst>
              <a:ext uri="{FF2B5EF4-FFF2-40B4-BE49-F238E27FC236}">
                <a16:creationId xmlns:a16="http://schemas.microsoft.com/office/drawing/2014/main" id="{BC490F7B-6EC4-CDE1-03ED-B14520455F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894" t="26913" r="1894" b="-26913"/>
          <a:stretch>
            <a:fillRect/>
          </a:stretch>
        </p:blipFill>
        <p:spPr>
          <a:xfrm>
            <a:off x="-61943" y="2520279"/>
            <a:ext cx="6962533" cy="4337721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B735659C-3DE8-7211-D9A7-DB633D4D3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43" y="240441"/>
            <a:ext cx="660064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Sided hose tower and jet outs on Village Complex</a:t>
            </a:r>
          </a:p>
        </p:txBody>
      </p:sp>
    </p:spTree>
    <p:extLst>
      <p:ext uri="{BB962C8B-B14F-4D97-AF65-F5344CB8AC3E}">
        <p14:creationId xmlns:p14="http://schemas.microsoft.com/office/powerpoint/2010/main" val="4919933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4">
      <a:dk1>
        <a:sysClr val="windowText" lastClr="000000"/>
      </a:dk1>
      <a:lt1>
        <a:sysClr val="window" lastClr="FFFFFF"/>
      </a:lt1>
      <a:dk2>
        <a:srgbClr val="64AC00"/>
      </a:dk2>
      <a:lt2>
        <a:srgbClr val="CBFF00"/>
      </a:lt2>
      <a:accent1>
        <a:srgbClr val="002E62"/>
      </a:accent1>
      <a:accent2>
        <a:srgbClr val="004CB9"/>
      </a:accent2>
      <a:accent3>
        <a:srgbClr val="005500"/>
      </a:accent3>
      <a:accent4>
        <a:srgbClr val="16B3DC"/>
      </a:accent4>
      <a:accent5>
        <a:srgbClr val="F9DC5C"/>
      </a:accent5>
      <a:accent6>
        <a:srgbClr val="EF626C"/>
      </a:accent6>
      <a:hlink>
        <a:srgbClr val="FFFFFF"/>
      </a:hlink>
      <a:folHlink>
        <a:srgbClr val="FFFFFF"/>
      </a:folHlink>
    </a:clrScheme>
    <a:fontScheme name="Custom 21">
      <a:majorFont>
        <a:latin typeface="Gill Sans MT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22977542_Outdoors presentation_RVA_v4.potx" id="{6CD96AFB-7D75-48FF-A856-C8B82BF3C12B}" vid="{1E6ACFD4-3AE6-4944-B76B-DA44E915EC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35B1F0-3442-4957-9701-25816EFDB6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6A71AF-4CF2-4B95-BFB6-5C27500258C6}">
  <ds:schemaRefs>
    <ds:schemaRef ds:uri="71af3243-3dd4-4a8d-8c0d-dd76da1f02a5"/>
    <ds:schemaRef ds:uri="http://www.w3.org/XML/1998/namespace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F60B100-7079-4DE7-AF7C-20BFB1D62C4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b0372ba-e514-49ec-b3b9-9bf582908a43}" enabled="0" method="" siteId="{3b0372ba-e514-49ec-b3b9-9bf582908a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Outdoors presentation</Template>
  <TotalTime>660</TotalTime>
  <Words>203</Words>
  <Application>Microsoft Office PowerPoint</Application>
  <PresentationFormat>Widescreen</PresentationFormat>
  <Paragraphs>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Franklin Gothic Book</vt:lpstr>
      <vt:lpstr>Gill Sans MT</vt:lpstr>
      <vt:lpstr>Office Theme</vt:lpstr>
      <vt:lpstr>2025 Wastewater &amp; Maintenance</vt:lpstr>
      <vt:lpstr>Wastewater Plant Upgrade</vt:lpstr>
      <vt:lpstr>New Baffle Curtains </vt:lpstr>
      <vt:lpstr>Construction of Filter Building and Installation of Filters</vt:lpstr>
      <vt:lpstr>PowerPoint Presentation</vt:lpstr>
      <vt:lpstr>PowerPoint Presentation</vt:lpstr>
      <vt:lpstr>Maintenance Team Josh Packard Nick Williams</vt:lpstr>
      <vt:lpstr>Rebuilt Grinder at Foundry Street Pump Station  Moved Fiber From overhead to under ground</vt:lpstr>
      <vt:lpstr>Sided hose tower and jet outs on Village Complex</vt:lpstr>
      <vt:lpstr>Installed Wielding Hood Installed New Compressor Installed Camera System Installed Emergency Ladder </vt:lpstr>
      <vt:lpstr>Work Orders and Corrective Actions for 2025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Jason Starr</dc:creator>
  <cp:lastModifiedBy>Dianne Day</cp:lastModifiedBy>
  <cp:revision>58</cp:revision>
  <cp:lastPrinted>2025-09-08T12:08:12Z</cp:lastPrinted>
  <dcterms:created xsi:type="dcterms:W3CDTF">2025-08-18T14:58:51Z</dcterms:created>
  <dcterms:modified xsi:type="dcterms:W3CDTF">2025-09-08T18:11:08Z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