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88" r:id="rId5"/>
    <p:sldId id="293" r:id="rId6"/>
    <p:sldId id="294" r:id="rId7"/>
    <p:sldId id="296" r:id="rId8"/>
    <p:sldId id="295"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77075" autoAdjust="0"/>
  </p:normalViewPr>
  <p:slideViewPr>
    <p:cSldViewPr snapToGrid="0">
      <p:cViewPr varScale="1">
        <p:scale>
          <a:sx n="86" d="100"/>
          <a:sy n="86"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B02C8-B770-49BD-BF67-A4D63F83C1B3}" type="datetimeFigureOut">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F0666-F7A0-44BB-8AA9-826BBD5002AC}" type="slidenum">
              <a:t>‹#›</a:t>
            </a:fld>
            <a:endParaRPr lang="en-US"/>
          </a:p>
        </p:txBody>
      </p:sp>
    </p:spTree>
    <p:extLst>
      <p:ext uri="{BB962C8B-B14F-4D97-AF65-F5344CB8AC3E}">
        <p14:creationId xmlns:p14="http://schemas.microsoft.com/office/powerpoint/2010/main" val="61702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organization was formed close to 20 years ago by several Highgate Springs and Swanton residents who were focused on removing the causeways thought to be obstructing the natural flow between Missisquoi Bay and the Inland Sea of Lake Champlain.</a:t>
            </a:r>
          </a:p>
          <a:p>
            <a:endParaRPr lang="en-US"/>
          </a:p>
          <a:p>
            <a:r>
              <a:rPr lang="en-US"/>
              <a:t>Their work was critical in informing the Clean Water Act of 2015 also known as the Clean Water Initiative/Act 64</a:t>
            </a:r>
          </a:p>
        </p:txBody>
      </p:sp>
      <p:sp>
        <p:nvSpPr>
          <p:cNvPr id="4" name="Slide Number Placeholder 3"/>
          <p:cNvSpPr>
            <a:spLocks noGrp="1"/>
          </p:cNvSpPr>
          <p:nvPr>
            <p:ph type="sldNum" sz="quarter" idx="5"/>
          </p:nvPr>
        </p:nvSpPr>
        <p:spPr/>
        <p:txBody>
          <a:bodyPr/>
          <a:lstStyle/>
          <a:p>
            <a:fld id="{22DA5EE5-4C87-4150-8B13-FCAC19F42BEF}" type="slidenum">
              <a:rPr lang="en-US" smtClean="0"/>
              <a:t>1</a:t>
            </a:fld>
            <a:endParaRPr lang="en-US"/>
          </a:p>
        </p:txBody>
      </p:sp>
    </p:spTree>
    <p:extLst>
      <p:ext uri="{BB962C8B-B14F-4D97-AF65-F5344CB8AC3E}">
        <p14:creationId xmlns:p14="http://schemas.microsoft.com/office/powerpoint/2010/main" val="304251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F0666-F7A0-44BB-8AA9-826BBD5002AC}" type="slidenum">
              <a:rPr lang="en-US" smtClean="0"/>
              <a:t>3</a:t>
            </a:fld>
            <a:endParaRPr lang="en-US"/>
          </a:p>
        </p:txBody>
      </p:sp>
    </p:spTree>
    <p:extLst>
      <p:ext uri="{BB962C8B-B14F-4D97-AF65-F5344CB8AC3E}">
        <p14:creationId xmlns:p14="http://schemas.microsoft.com/office/powerpoint/2010/main" val="4586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6874"/>
        </a:solidFill>
        <a:effectLst/>
      </p:bgPr>
    </p:bg>
    <p:spTree>
      <p:nvGrpSpPr>
        <p:cNvPr id="1" name=""/>
        <p:cNvGrpSpPr/>
        <p:nvPr/>
      </p:nvGrpSpPr>
      <p:grpSpPr>
        <a:xfrm>
          <a:off x="0" y="0"/>
          <a:ext cx="0" cy="0"/>
          <a:chOff x="0" y="0"/>
          <a:chExt cx="0" cy="0"/>
        </a:xfrm>
      </p:grpSpPr>
      <p:sp>
        <p:nvSpPr>
          <p:cNvPr id="3" name="TextBox 3"/>
          <p:cNvSpPr txBox="1"/>
          <p:nvPr/>
        </p:nvSpPr>
        <p:spPr>
          <a:xfrm>
            <a:off x="685800" y="685800"/>
            <a:ext cx="5410200" cy="94042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334"/>
              </a:lnSpc>
            </a:pPr>
            <a:r>
              <a:rPr lang="en-US" sz="6667">
                <a:solidFill>
                  <a:srgbClr val="FFFFFF"/>
                </a:solidFill>
                <a:latin typeface="Source Sans Pro Bold"/>
              </a:rPr>
              <a:t>Our Mission</a:t>
            </a:r>
          </a:p>
        </p:txBody>
      </p:sp>
      <p:sp>
        <p:nvSpPr>
          <p:cNvPr id="4" name="TextBox 4"/>
          <p:cNvSpPr txBox="1"/>
          <p:nvPr/>
        </p:nvSpPr>
        <p:spPr>
          <a:xfrm>
            <a:off x="708742" y="2006600"/>
            <a:ext cx="5410200" cy="393954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fontAlgn="base"/>
            <a:r>
              <a:rPr lang="en-US" sz="2133" b="0" i="0">
                <a:solidFill>
                  <a:schemeClr val="bg1"/>
                </a:solidFill>
                <a:effectLst/>
                <a:latin typeface="Source Sans Pro" panose="020B0503030403020204" pitchFamily="34" charset="0"/>
                <a:ea typeface="Source Sans Pro" panose="020B0503030403020204" pitchFamily="34" charset="0"/>
              </a:rPr>
              <a:t>Friends of Northern Lake Champlain is a non-profit organization that acts to clean the waters of northern Lake Champlain and its watershed by working collaboratively with citizens, businesses, farmers and government in order to reduce land-use pollution.</a:t>
            </a:r>
            <a:br>
              <a:rPr lang="en-US" sz="2133" b="0" i="0">
                <a:solidFill>
                  <a:schemeClr val="bg1"/>
                </a:solidFill>
                <a:effectLst/>
                <a:latin typeface="Source Sans Pro" panose="020B0503030403020204" pitchFamily="34" charset="0"/>
                <a:ea typeface="Source Sans Pro" panose="020B0503030403020204" pitchFamily="34" charset="0"/>
              </a:rPr>
            </a:br>
            <a:endParaRPr lang="en-US" sz="2133" b="0" i="0">
              <a:solidFill>
                <a:schemeClr val="bg1"/>
              </a:solidFill>
              <a:effectLst/>
              <a:latin typeface="Source Sans Pro" panose="020B0503030403020204" pitchFamily="34" charset="0"/>
              <a:ea typeface="Source Sans Pro" panose="020B0503030403020204" pitchFamily="34" charset="0"/>
            </a:endParaRPr>
          </a:p>
          <a:p>
            <a:pPr fontAlgn="base"/>
            <a:r>
              <a:rPr lang="en-US" sz="2133" b="0" i="0">
                <a:solidFill>
                  <a:schemeClr val="bg1"/>
                </a:solidFill>
                <a:effectLst/>
                <a:latin typeface="Source Sans Pro" panose="020B0503030403020204" pitchFamily="34" charset="0"/>
                <a:ea typeface="Source Sans Pro" panose="020B0503030403020204" pitchFamily="34" charset="0"/>
              </a:rPr>
              <a:t>Our focus is on catalyzing the actions and accountability needed to reduce land-use pollution and securing the essential local, state, and federal funding necessary for successful implementation. </a:t>
            </a:r>
          </a:p>
        </p:txBody>
      </p:sp>
      <p:pic>
        <p:nvPicPr>
          <p:cNvPr id="6" name="Picture 5" descr="A body of water with trees and clouds&#10;&#10;Description automatically generated">
            <a:extLst>
              <a:ext uri="{FF2B5EF4-FFF2-40B4-BE49-F238E27FC236}">
                <a16:creationId xmlns:a16="http://schemas.microsoft.com/office/drawing/2014/main" id="{EC98A743-315E-C0DA-1AA0-1CCF6DB1BD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433"/>
          <a:stretch/>
        </p:blipFill>
        <p:spPr>
          <a:xfrm>
            <a:off x="7202402" y="0"/>
            <a:ext cx="4989598" cy="6858000"/>
          </a:xfrm>
          <a:prstGeom prst="rect">
            <a:avLst/>
          </a:prstGeom>
        </p:spPr>
      </p:pic>
      <p:sp>
        <p:nvSpPr>
          <p:cNvPr id="7" name="TextBox 6">
            <a:extLst>
              <a:ext uri="{FF2B5EF4-FFF2-40B4-BE49-F238E27FC236}">
                <a16:creationId xmlns:a16="http://schemas.microsoft.com/office/drawing/2014/main" id="{376FD13D-03C9-D9B3-F018-4ACD0D50E8A8}"/>
              </a:ext>
            </a:extLst>
          </p:cNvPr>
          <p:cNvSpPr txBox="1"/>
          <p:nvPr/>
        </p:nvSpPr>
        <p:spPr>
          <a:xfrm>
            <a:off x="4267200" y="6080290"/>
            <a:ext cx="2682572" cy="21544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800" i="1">
                <a:solidFill>
                  <a:schemeClr val="bg1"/>
                </a:solidFill>
                <a:latin typeface="Source Sans Pro" panose="020B0503030403020204" pitchFamily="34" charset="0"/>
                <a:ea typeface="Source Sans Pro" panose="020B0503030403020204" pitchFamily="34" charset="0"/>
              </a:rPr>
              <a:t>Photo </a:t>
            </a:r>
            <a:r>
              <a:rPr lang="en-US" sz="800" i="1" err="1">
                <a:solidFill>
                  <a:schemeClr val="bg1"/>
                </a:solidFill>
                <a:latin typeface="Source Sans Pro" panose="020B0503030403020204" pitchFamily="34" charset="0"/>
                <a:ea typeface="Source Sans Pro" panose="020B0503030403020204" pitchFamily="34" charset="0"/>
              </a:rPr>
              <a:t>Kilkare</a:t>
            </a:r>
            <a:r>
              <a:rPr lang="en-US" sz="800" i="1">
                <a:solidFill>
                  <a:schemeClr val="bg1"/>
                </a:solidFill>
                <a:latin typeface="Source Sans Pro" panose="020B0503030403020204" pitchFamily="34" charset="0"/>
                <a:ea typeface="Source Sans Pro" panose="020B0503030403020204" pitchFamily="34" charset="0"/>
              </a:rPr>
              <a:t> State Park by Denise Smith</a:t>
            </a:r>
          </a:p>
        </p:txBody>
      </p:sp>
      <p:pic>
        <p:nvPicPr>
          <p:cNvPr id="2" name="Picture 1" descr="A logo for a lake&#10;&#10;Description automatically generated">
            <a:extLst>
              <a:ext uri="{FF2B5EF4-FFF2-40B4-BE49-F238E27FC236}">
                <a16:creationId xmlns:a16="http://schemas.microsoft.com/office/drawing/2014/main" id="{B58D12F4-F77B-F125-2A19-F07706BFA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918" y="577050"/>
            <a:ext cx="1466165" cy="935693"/>
          </a:xfrm>
          <a:prstGeom prst="rect">
            <a:avLst/>
          </a:prstGeom>
        </p:spPr>
      </p:pic>
    </p:spTree>
    <p:extLst>
      <p:ext uri="{BB962C8B-B14F-4D97-AF65-F5344CB8AC3E}">
        <p14:creationId xmlns:p14="http://schemas.microsoft.com/office/powerpoint/2010/main" val="205617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a:extLst>
            <a:ext uri="{FF2B5EF4-FFF2-40B4-BE49-F238E27FC236}">
              <a16:creationId xmlns:a16="http://schemas.microsoft.com/office/drawing/2014/main" id="{BEF59486-58B3-92E0-DB17-314953A66D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1ADB171-CDB3-7368-D5E5-A464C34411D6}"/>
              </a:ext>
            </a:extLst>
          </p:cNvPr>
          <p:cNvSpPr txBox="1"/>
          <p:nvPr/>
        </p:nvSpPr>
        <p:spPr>
          <a:xfrm>
            <a:off x="7467600" y="902418"/>
            <a:ext cx="3829050" cy="241091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6234"/>
              </a:lnSpc>
            </a:pPr>
            <a:r>
              <a:rPr lang="en-US" sz="5667">
                <a:solidFill>
                  <a:srgbClr val="456874"/>
                </a:solidFill>
                <a:latin typeface="Source Sans Pro Bold"/>
              </a:rPr>
              <a:t>How We’re Taking on Phosphorus</a:t>
            </a:r>
          </a:p>
        </p:txBody>
      </p:sp>
      <p:grpSp>
        <p:nvGrpSpPr>
          <p:cNvPr id="3" name="Group 3">
            <a:extLst>
              <a:ext uri="{FF2B5EF4-FFF2-40B4-BE49-F238E27FC236}">
                <a16:creationId xmlns:a16="http://schemas.microsoft.com/office/drawing/2014/main" id="{77613618-0516-D66C-4511-39DB68EA6CE3}"/>
              </a:ext>
            </a:extLst>
          </p:cNvPr>
          <p:cNvGrpSpPr/>
          <p:nvPr/>
        </p:nvGrpSpPr>
        <p:grpSpPr>
          <a:xfrm>
            <a:off x="2932551" y="859555"/>
            <a:ext cx="3061848" cy="1135794"/>
            <a:chOff x="0" y="28575"/>
            <a:chExt cx="6123696" cy="2271587"/>
          </a:xfrm>
        </p:grpSpPr>
        <p:sp>
          <p:nvSpPr>
            <p:cNvPr id="4" name="TextBox 4">
              <a:extLst>
                <a:ext uri="{FF2B5EF4-FFF2-40B4-BE49-F238E27FC236}">
                  <a16:creationId xmlns:a16="http://schemas.microsoft.com/office/drawing/2014/main" id="{9523B820-77ED-5249-D1BE-47A842BDC1E6}"/>
                </a:ext>
              </a:extLst>
            </p:cNvPr>
            <p:cNvSpPr txBox="1"/>
            <p:nvPr/>
          </p:nvSpPr>
          <p:spPr>
            <a:xfrm>
              <a:off x="0" y="909696"/>
              <a:ext cx="6123696" cy="13904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800"/>
                </a:lnSpc>
                <a:spcBef>
                  <a:spcPct val="0"/>
                </a:spcBef>
              </a:pPr>
              <a:r>
                <a:rPr lang="en-US" sz="2000" dirty="0">
                  <a:solidFill>
                    <a:srgbClr val="466874"/>
                  </a:solidFill>
                  <a:latin typeface="Source Sans Pro"/>
                </a:rPr>
                <a:t>Engaging the public in connecting &amp; understanding</a:t>
              </a:r>
            </a:p>
          </p:txBody>
        </p:sp>
        <p:sp>
          <p:nvSpPr>
            <p:cNvPr id="5" name="TextBox 5">
              <a:extLst>
                <a:ext uri="{FF2B5EF4-FFF2-40B4-BE49-F238E27FC236}">
                  <a16:creationId xmlns:a16="http://schemas.microsoft.com/office/drawing/2014/main" id="{1EE943BB-3A67-3091-19DB-A80E1F34C7FD}"/>
                </a:ext>
              </a:extLst>
            </p:cNvPr>
            <p:cNvSpPr txBox="1"/>
            <p:nvPr/>
          </p:nvSpPr>
          <p:spPr>
            <a:xfrm>
              <a:off x="0" y="28575"/>
              <a:ext cx="5414795" cy="60981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347"/>
                </a:lnSpc>
              </a:pPr>
              <a:r>
                <a:rPr lang="en-US" sz="2133" dirty="0">
                  <a:solidFill>
                    <a:srgbClr val="456874"/>
                  </a:solidFill>
                  <a:latin typeface="Source Sans Pro Bold"/>
                </a:rPr>
                <a:t>Community Outreach</a:t>
              </a:r>
            </a:p>
          </p:txBody>
        </p:sp>
      </p:grpSp>
      <p:grpSp>
        <p:nvGrpSpPr>
          <p:cNvPr id="7" name="Group 7">
            <a:extLst>
              <a:ext uri="{FF2B5EF4-FFF2-40B4-BE49-F238E27FC236}">
                <a16:creationId xmlns:a16="http://schemas.microsoft.com/office/drawing/2014/main" id="{4E600BF6-C87B-03DA-18CC-036597586237}"/>
              </a:ext>
            </a:extLst>
          </p:cNvPr>
          <p:cNvGrpSpPr/>
          <p:nvPr/>
        </p:nvGrpSpPr>
        <p:grpSpPr>
          <a:xfrm>
            <a:off x="2932551" y="2709451"/>
            <a:ext cx="3315849" cy="1135794"/>
            <a:chOff x="-1" y="28575"/>
            <a:chExt cx="6631698" cy="2271587"/>
          </a:xfrm>
        </p:grpSpPr>
        <p:sp>
          <p:nvSpPr>
            <p:cNvPr id="8" name="TextBox 8">
              <a:extLst>
                <a:ext uri="{FF2B5EF4-FFF2-40B4-BE49-F238E27FC236}">
                  <a16:creationId xmlns:a16="http://schemas.microsoft.com/office/drawing/2014/main" id="{4790706A-F2F5-A7E1-F9E8-61C2813114B5}"/>
                </a:ext>
              </a:extLst>
            </p:cNvPr>
            <p:cNvSpPr txBox="1"/>
            <p:nvPr/>
          </p:nvSpPr>
          <p:spPr>
            <a:xfrm>
              <a:off x="-1" y="909696"/>
              <a:ext cx="6631698" cy="13904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800"/>
                </a:lnSpc>
                <a:spcBef>
                  <a:spcPct val="0"/>
                </a:spcBef>
              </a:pPr>
              <a:r>
                <a:rPr lang="en-US" sz="2000">
                  <a:solidFill>
                    <a:srgbClr val="456874"/>
                  </a:solidFill>
                  <a:latin typeface="Source Sans Pro"/>
                </a:rPr>
                <a:t>Bringing consistent data to our work to inform our projects</a:t>
              </a:r>
            </a:p>
          </p:txBody>
        </p:sp>
        <p:sp>
          <p:nvSpPr>
            <p:cNvPr id="9" name="TextBox 9">
              <a:extLst>
                <a:ext uri="{FF2B5EF4-FFF2-40B4-BE49-F238E27FC236}">
                  <a16:creationId xmlns:a16="http://schemas.microsoft.com/office/drawing/2014/main" id="{7549272E-6402-2436-073F-06523C3AB696}"/>
                </a:ext>
              </a:extLst>
            </p:cNvPr>
            <p:cNvSpPr txBox="1"/>
            <p:nvPr/>
          </p:nvSpPr>
          <p:spPr>
            <a:xfrm>
              <a:off x="-1" y="28575"/>
              <a:ext cx="6123698" cy="59845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347"/>
                </a:lnSpc>
              </a:pPr>
              <a:r>
                <a:rPr lang="en-US" sz="2133">
                  <a:solidFill>
                    <a:srgbClr val="456874"/>
                  </a:solidFill>
                  <a:latin typeface="Source Sans Pro Bold"/>
                </a:rPr>
                <a:t>Monitoring Water Quality</a:t>
              </a:r>
            </a:p>
          </p:txBody>
        </p:sp>
      </p:grpSp>
      <p:grpSp>
        <p:nvGrpSpPr>
          <p:cNvPr id="11" name="Group 11">
            <a:extLst>
              <a:ext uri="{FF2B5EF4-FFF2-40B4-BE49-F238E27FC236}">
                <a16:creationId xmlns:a16="http://schemas.microsoft.com/office/drawing/2014/main" id="{1F1A02CB-529C-FBB9-377B-D09E913F8D9B}"/>
              </a:ext>
            </a:extLst>
          </p:cNvPr>
          <p:cNvGrpSpPr/>
          <p:nvPr/>
        </p:nvGrpSpPr>
        <p:grpSpPr>
          <a:xfrm>
            <a:off x="2932552" y="4559348"/>
            <a:ext cx="2707397" cy="1135794"/>
            <a:chOff x="0" y="28575"/>
            <a:chExt cx="5414795" cy="2271587"/>
          </a:xfrm>
        </p:grpSpPr>
        <p:sp>
          <p:nvSpPr>
            <p:cNvPr id="12" name="TextBox 12">
              <a:extLst>
                <a:ext uri="{FF2B5EF4-FFF2-40B4-BE49-F238E27FC236}">
                  <a16:creationId xmlns:a16="http://schemas.microsoft.com/office/drawing/2014/main" id="{934500B4-B0DD-A8FD-9A87-CAF84ED993CF}"/>
                </a:ext>
              </a:extLst>
            </p:cNvPr>
            <p:cNvSpPr txBox="1"/>
            <p:nvPr/>
          </p:nvSpPr>
          <p:spPr>
            <a:xfrm>
              <a:off x="0" y="909696"/>
              <a:ext cx="5414795" cy="139046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800"/>
                </a:lnSpc>
                <a:spcBef>
                  <a:spcPct val="0"/>
                </a:spcBef>
              </a:pPr>
              <a:r>
                <a:rPr lang="en-US" sz="2000">
                  <a:solidFill>
                    <a:srgbClr val="456874"/>
                  </a:solidFill>
                  <a:latin typeface="Source Sans Pro"/>
                </a:rPr>
                <a:t>Finding &amp; supporting non-regulatory solutions</a:t>
              </a:r>
            </a:p>
          </p:txBody>
        </p:sp>
        <p:sp>
          <p:nvSpPr>
            <p:cNvPr id="13" name="TextBox 13">
              <a:extLst>
                <a:ext uri="{FF2B5EF4-FFF2-40B4-BE49-F238E27FC236}">
                  <a16:creationId xmlns:a16="http://schemas.microsoft.com/office/drawing/2014/main" id="{EC72E206-8F4E-52F4-D5AE-28017F5E4F10}"/>
                </a:ext>
              </a:extLst>
            </p:cNvPr>
            <p:cNvSpPr txBox="1"/>
            <p:nvPr/>
          </p:nvSpPr>
          <p:spPr>
            <a:xfrm>
              <a:off x="0" y="28575"/>
              <a:ext cx="5414795" cy="60981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347"/>
                </a:lnSpc>
              </a:pPr>
              <a:r>
                <a:rPr lang="en-US" sz="2133">
                  <a:solidFill>
                    <a:srgbClr val="456874"/>
                  </a:solidFill>
                  <a:latin typeface="Source Sans Pro Bold"/>
                </a:rPr>
                <a:t>Water Quality Projects</a:t>
              </a:r>
            </a:p>
          </p:txBody>
        </p:sp>
      </p:grpSp>
      <p:pic>
        <p:nvPicPr>
          <p:cNvPr id="2050" name="Picture 2">
            <a:extLst>
              <a:ext uri="{FF2B5EF4-FFF2-40B4-BE49-F238E27FC236}">
                <a16:creationId xmlns:a16="http://schemas.microsoft.com/office/drawing/2014/main" id="{D4198179-651E-7CB0-435B-4C281687F9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447"/>
          <a:stretch/>
        </p:blipFill>
        <p:spPr bwMode="auto">
          <a:xfrm>
            <a:off x="895350" y="2683407"/>
            <a:ext cx="1592702" cy="14676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group of barrels with designs on them&#10;&#10;Description automatically generated">
            <a:extLst>
              <a:ext uri="{FF2B5EF4-FFF2-40B4-BE49-F238E27FC236}">
                <a16:creationId xmlns:a16="http://schemas.microsoft.com/office/drawing/2014/main" id="{64C8B75D-2F9B-5A42-8FCD-99C0B401B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723" b="6723"/>
          <a:stretch/>
        </p:blipFill>
        <p:spPr>
          <a:xfrm>
            <a:off x="899044" y="845267"/>
            <a:ext cx="1592702" cy="1467673"/>
          </a:xfrm>
          <a:prstGeom prst="rect">
            <a:avLst/>
          </a:prstGeom>
        </p:spPr>
      </p:pic>
      <p:pic>
        <p:nvPicPr>
          <p:cNvPr id="19" name="Picture 18" descr="A river running through a grassy area&#10;&#10;Description automatically generated">
            <a:extLst>
              <a:ext uri="{FF2B5EF4-FFF2-40B4-BE49-F238E27FC236}">
                <a16:creationId xmlns:a16="http://schemas.microsoft.com/office/drawing/2014/main" id="{044855A9-A55C-5A04-A077-7A0767C7C1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1" r="23714"/>
          <a:stretch/>
        </p:blipFill>
        <p:spPr>
          <a:xfrm>
            <a:off x="895350" y="4521547"/>
            <a:ext cx="1592701" cy="1467674"/>
          </a:xfrm>
          <a:prstGeom prst="rect">
            <a:avLst/>
          </a:prstGeom>
        </p:spPr>
      </p:pic>
      <p:grpSp>
        <p:nvGrpSpPr>
          <p:cNvPr id="18" name="Group 17">
            <a:extLst>
              <a:ext uri="{FF2B5EF4-FFF2-40B4-BE49-F238E27FC236}">
                <a16:creationId xmlns:a16="http://schemas.microsoft.com/office/drawing/2014/main" id="{1C2A1D8A-B083-C788-540B-3A951DF8776C}"/>
              </a:ext>
            </a:extLst>
          </p:cNvPr>
          <p:cNvGrpSpPr/>
          <p:nvPr/>
        </p:nvGrpSpPr>
        <p:grpSpPr>
          <a:xfrm>
            <a:off x="6565120" y="3773615"/>
            <a:ext cx="4736194" cy="746952"/>
            <a:chOff x="6565120" y="3773615"/>
            <a:chExt cx="4736194" cy="746952"/>
          </a:xfrm>
        </p:grpSpPr>
        <p:sp>
          <p:nvSpPr>
            <p:cNvPr id="10" name="TextBox 8">
              <a:extLst>
                <a:ext uri="{FF2B5EF4-FFF2-40B4-BE49-F238E27FC236}">
                  <a16:creationId xmlns:a16="http://schemas.microsoft.com/office/drawing/2014/main" id="{1D18DDD1-3C10-4417-9B17-4CBCA92B3E5A}"/>
                </a:ext>
              </a:extLst>
            </p:cNvPr>
            <p:cNvSpPr txBox="1"/>
            <p:nvPr/>
          </p:nvSpPr>
          <p:spPr>
            <a:xfrm>
              <a:off x="7167674" y="4195157"/>
              <a:ext cx="4016064" cy="3254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800"/>
                </a:lnSpc>
                <a:spcBef>
                  <a:spcPct val="0"/>
                </a:spcBef>
              </a:pPr>
              <a:r>
                <a:rPr lang="en-US" sz="1400">
                  <a:solidFill>
                    <a:srgbClr val="456874"/>
                  </a:solidFill>
                  <a:latin typeface="Source Sans Pro"/>
                </a:rPr>
                <a:t>bbutler@friendsofnorthernlakechamplain.org</a:t>
              </a:r>
              <a:endParaRPr lang="en-US" sz="1400"/>
            </a:p>
          </p:txBody>
        </p:sp>
        <p:sp>
          <p:nvSpPr>
            <p:cNvPr id="17" name="TextBox 16">
              <a:extLst>
                <a:ext uri="{FF2B5EF4-FFF2-40B4-BE49-F238E27FC236}">
                  <a16:creationId xmlns:a16="http://schemas.microsoft.com/office/drawing/2014/main" id="{4A79FE68-1C85-2F17-B1E6-9D075670D294}"/>
                </a:ext>
              </a:extLst>
            </p:cNvPr>
            <p:cNvSpPr txBox="1"/>
            <p:nvPr/>
          </p:nvSpPr>
          <p:spPr>
            <a:xfrm>
              <a:off x="6565120" y="3773615"/>
              <a:ext cx="4736194" cy="41549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100">
                  <a:solidFill>
                    <a:srgbClr val="456874"/>
                  </a:solidFill>
                  <a:latin typeface="Source Sans Pro Bold"/>
                </a:rPr>
                <a:t>Bridget Butler, Executive Director</a:t>
              </a:r>
              <a:endParaRPr lang="en-US"/>
            </a:p>
          </p:txBody>
        </p:sp>
      </p:grpSp>
      <p:grpSp>
        <p:nvGrpSpPr>
          <p:cNvPr id="20" name="Group 19">
            <a:extLst>
              <a:ext uri="{FF2B5EF4-FFF2-40B4-BE49-F238E27FC236}">
                <a16:creationId xmlns:a16="http://schemas.microsoft.com/office/drawing/2014/main" id="{FB25C44B-26FD-BE7C-DBD3-037C9FB1C356}"/>
              </a:ext>
            </a:extLst>
          </p:cNvPr>
          <p:cNvGrpSpPr/>
          <p:nvPr/>
        </p:nvGrpSpPr>
        <p:grpSpPr>
          <a:xfrm>
            <a:off x="6565120" y="4751858"/>
            <a:ext cx="4736194" cy="746952"/>
            <a:chOff x="6565120" y="3773615"/>
            <a:chExt cx="4736194" cy="746952"/>
          </a:xfrm>
        </p:grpSpPr>
        <p:sp>
          <p:nvSpPr>
            <p:cNvPr id="21" name="TextBox 8">
              <a:extLst>
                <a:ext uri="{FF2B5EF4-FFF2-40B4-BE49-F238E27FC236}">
                  <a16:creationId xmlns:a16="http://schemas.microsoft.com/office/drawing/2014/main" id="{A24FC37A-0742-96D5-747A-D6175CC39AC4}"/>
                </a:ext>
              </a:extLst>
            </p:cNvPr>
            <p:cNvSpPr txBox="1"/>
            <p:nvPr/>
          </p:nvSpPr>
          <p:spPr>
            <a:xfrm>
              <a:off x="7167674" y="4195157"/>
              <a:ext cx="4016064" cy="3254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800"/>
                </a:lnSpc>
                <a:spcBef>
                  <a:spcPct val="0"/>
                </a:spcBef>
              </a:pPr>
              <a:r>
                <a:rPr lang="en-US" sz="1400">
                  <a:solidFill>
                    <a:srgbClr val="456874"/>
                  </a:solidFill>
                  <a:latin typeface="Source Sans Pro"/>
                </a:rPr>
                <a:t>jserpe@friendsofnorthernlakechamplain.org</a:t>
              </a:r>
              <a:endParaRPr lang="en-US" sz="1400"/>
            </a:p>
          </p:txBody>
        </p:sp>
        <p:sp>
          <p:nvSpPr>
            <p:cNvPr id="22" name="TextBox 21">
              <a:extLst>
                <a:ext uri="{FF2B5EF4-FFF2-40B4-BE49-F238E27FC236}">
                  <a16:creationId xmlns:a16="http://schemas.microsoft.com/office/drawing/2014/main" id="{585643F6-A0CF-5350-69BB-8F1740A0C440}"/>
                </a:ext>
              </a:extLst>
            </p:cNvPr>
            <p:cNvSpPr txBox="1"/>
            <p:nvPr/>
          </p:nvSpPr>
          <p:spPr>
            <a:xfrm>
              <a:off x="6565120" y="3773615"/>
              <a:ext cx="4736194" cy="41549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100">
                  <a:solidFill>
                    <a:srgbClr val="456874"/>
                  </a:solidFill>
                  <a:latin typeface="Source Sans Pro Bold"/>
                </a:rPr>
                <a:t>Josh Serpe, Project Manager</a:t>
              </a:r>
              <a:endParaRPr lang="en-US"/>
            </a:p>
          </p:txBody>
        </p:sp>
      </p:grpSp>
    </p:spTree>
    <p:extLst>
      <p:ext uri="{BB962C8B-B14F-4D97-AF65-F5344CB8AC3E}">
        <p14:creationId xmlns:p14="http://schemas.microsoft.com/office/powerpoint/2010/main" val="141548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a:extLst>
            <a:ext uri="{FF2B5EF4-FFF2-40B4-BE49-F238E27FC236}">
              <a16:creationId xmlns:a16="http://schemas.microsoft.com/office/drawing/2014/main" id="{9141B332-324E-73BE-7F00-6F7250E5AEC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57A81F7-97DC-807E-E924-2ADF71BF6DC6}"/>
              </a:ext>
            </a:extLst>
          </p:cNvPr>
          <p:cNvSpPr txBox="1">
            <a:spLocks/>
          </p:cNvSpPr>
          <p:nvPr/>
        </p:nvSpPr>
        <p:spPr>
          <a:xfrm>
            <a:off x="-287769" y="266699"/>
            <a:ext cx="12767538" cy="697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4000" dirty="0">
                <a:solidFill>
                  <a:srgbClr val="466874"/>
                </a:solidFill>
              </a:rPr>
            </a:br>
            <a:r>
              <a:rPr lang="en-US" sz="4000" dirty="0">
                <a:solidFill>
                  <a:srgbClr val="466874"/>
                </a:solidFill>
                <a:latin typeface="Source Sans Pro" panose="020B0503030403020204" pitchFamily="34" charset="0"/>
                <a:ea typeface="Source Sans Pro" panose="020B0503030403020204" pitchFamily="34" charset="0"/>
              </a:rPr>
              <a:t>Swanton Town Beach (STB) Clean Water Project</a:t>
            </a:r>
          </a:p>
          <a:p>
            <a:endParaRPr lang="en-US" dirty="0"/>
          </a:p>
        </p:txBody>
      </p:sp>
      <p:pic>
        <p:nvPicPr>
          <p:cNvPr id="24" name="Picture 23">
            <a:extLst>
              <a:ext uri="{FF2B5EF4-FFF2-40B4-BE49-F238E27FC236}">
                <a16:creationId xmlns:a16="http://schemas.microsoft.com/office/drawing/2014/main" id="{A2A6C5BA-8306-B675-9D71-AC377E07E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433" y="5918057"/>
            <a:ext cx="9843133" cy="939943"/>
          </a:xfrm>
          <a:prstGeom prst="rect">
            <a:avLst/>
          </a:prstGeom>
        </p:spPr>
      </p:pic>
      <p:pic>
        <p:nvPicPr>
          <p:cNvPr id="26" name="Picture 25" descr="A satellite image of a town&#10;&#10;AI-generated content may be incorrect.">
            <a:extLst>
              <a:ext uri="{FF2B5EF4-FFF2-40B4-BE49-F238E27FC236}">
                <a16:creationId xmlns:a16="http://schemas.microsoft.com/office/drawing/2014/main" id="{30719328-FE71-E9AB-44BD-84AD22843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432" y="868570"/>
            <a:ext cx="6575134" cy="5049487"/>
          </a:xfrm>
          <a:prstGeom prst="rect">
            <a:avLst/>
          </a:prstGeom>
        </p:spPr>
      </p:pic>
    </p:spTree>
    <p:extLst>
      <p:ext uri="{BB962C8B-B14F-4D97-AF65-F5344CB8AC3E}">
        <p14:creationId xmlns:p14="http://schemas.microsoft.com/office/powerpoint/2010/main" val="321058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a:extLst>
            <a:ext uri="{FF2B5EF4-FFF2-40B4-BE49-F238E27FC236}">
              <a16:creationId xmlns:a16="http://schemas.microsoft.com/office/drawing/2014/main" id="{9D5B70B3-DBE2-C365-1C7A-4C61BC638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EED64-6CCB-D7CB-2A37-E9593E119CFD}"/>
              </a:ext>
            </a:extLst>
          </p:cNvPr>
          <p:cNvSpPr txBox="1">
            <a:spLocks/>
          </p:cNvSpPr>
          <p:nvPr/>
        </p:nvSpPr>
        <p:spPr>
          <a:xfrm>
            <a:off x="7978257" y="623066"/>
            <a:ext cx="4168792" cy="52078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466874"/>
                </a:solidFill>
                <a:latin typeface="Source Sans Pro" panose="020B0503030403020204" pitchFamily="34" charset="0"/>
                <a:ea typeface="Source Sans Pro" panose="020B0503030403020204" pitchFamily="34" charset="0"/>
              </a:rPr>
              <a:t>STB Project Update</a:t>
            </a:r>
          </a:p>
        </p:txBody>
      </p:sp>
      <p:sp>
        <p:nvSpPr>
          <p:cNvPr id="3" name="TextBox 2">
            <a:extLst>
              <a:ext uri="{FF2B5EF4-FFF2-40B4-BE49-F238E27FC236}">
                <a16:creationId xmlns:a16="http://schemas.microsoft.com/office/drawing/2014/main" id="{7204456C-71C5-D842-8989-56FB4206B041}"/>
              </a:ext>
            </a:extLst>
          </p:cNvPr>
          <p:cNvSpPr txBox="1"/>
          <p:nvPr/>
        </p:nvSpPr>
        <p:spPr>
          <a:xfrm>
            <a:off x="8023208" y="1185468"/>
            <a:ext cx="407889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66874"/>
                </a:solidFill>
                <a:latin typeface="Source Sans Pro" panose="020B0503030403020204" pitchFamily="34" charset="0"/>
                <a:ea typeface="Source Sans Pro" panose="020B0503030403020204" pitchFamily="34" charset="0"/>
              </a:rPr>
              <a:t>Project type:</a:t>
            </a:r>
            <a:r>
              <a:rPr lang="en-US" sz="2000" dirty="0">
                <a:solidFill>
                  <a:srgbClr val="466874"/>
                </a:solidFill>
                <a:latin typeface="Source Sans Pro" panose="020B0503030403020204" pitchFamily="34" charset="0"/>
                <a:ea typeface="Source Sans Pro" panose="020B0503030403020204" pitchFamily="34" charset="0"/>
              </a:rPr>
              <a:t> Stormwater</a:t>
            </a:r>
          </a:p>
          <a:p>
            <a:endParaRPr lang="en-US" sz="2000" dirty="0">
              <a:solidFill>
                <a:srgbClr val="466874"/>
              </a:solidFill>
              <a:latin typeface="Source Sans Pro" panose="020B0503030403020204" pitchFamily="34" charset="0"/>
              <a:ea typeface="Source Sans Pro" panose="020B0503030403020204" pitchFamily="34" charset="0"/>
            </a:endParaRPr>
          </a:p>
          <a:p>
            <a:r>
              <a:rPr lang="en-US" sz="2000" b="1" dirty="0">
                <a:solidFill>
                  <a:srgbClr val="466874"/>
                </a:solidFill>
                <a:latin typeface="Source Sans Pro" panose="020B0503030403020204" pitchFamily="34" charset="0"/>
                <a:ea typeface="Source Sans Pro" panose="020B0503030403020204" pitchFamily="34" charset="0"/>
              </a:rPr>
              <a:t>Project components</a:t>
            </a:r>
            <a:endParaRPr lang="en-US" sz="2000" dirty="0">
              <a:solidFill>
                <a:srgbClr val="466874"/>
              </a:solidFill>
              <a:latin typeface="Source Sans Pro" panose="020B0503030403020204" pitchFamily="34" charset="0"/>
              <a:ea typeface="Source Sans Pro" panose="020B0503030403020204" pitchFamily="34" charset="0"/>
            </a:endParaRPr>
          </a:p>
          <a:p>
            <a:br>
              <a:rPr lang="en-US" sz="2000" b="1" dirty="0">
                <a:solidFill>
                  <a:srgbClr val="466874"/>
                </a:solidFill>
                <a:latin typeface="Source Sans Pro" panose="020B0503030403020204" pitchFamily="34" charset="0"/>
                <a:ea typeface="Source Sans Pro" panose="020B0503030403020204" pitchFamily="34" charset="0"/>
              </a:rPr>
            </a:br>
            <a:r>
              <a:rPr lang="en-US" sz="2000" b="1" dirty="0">
                <a:solidFill>
                  <a:srgbClr val="466874"/>
                </a:solidFill>
                <a:latin typeface="Source Sans Pro" panose="020B0503030403020204" pitchFamily="34" charset="0"/>
                <a:ea typeface="Source Sans Pro" panose="020B0503030403020204" pitchFamily="34" charset="0"/>
              </a:rPr>
              <a:t>Swanton Beach: </a:t>
            </a:r>
            <a:r>
              <a:rPr lang="en-US" sz="2000" dirty="0">
                <a:solidFill>
                  <a:srgbClr val="466874"/>
                </a:solidFill>
                <a:latin typeface="Source Sans Pro" panose="020B0503030403020204" pitchFamily="34" charset="0"/>
                <a:ea typeface="Source Sans Pro" panose="020B0503030403020204" pitchFamily="34" charset="0"/>
                <a:cs typeface="Calibri"/>
              </a:rPr>
              <a:t>B</a:t>
            </a:r>
            <a:r>
              <a:rPr lang="en-US" sz="2000" b="0" i="0" u="none" strike="noStrike" baseline="0" dirty="0">
                <a:solidFill>
                  <a:srgbClr val="466874"/>
                </a:solidFill>
                <a:latin typeface="Source Sans Pro" panose="020B0503030403020204" pitchFamily="34" charset="0"/>
                <a:ea typeface="Source Sans Pro" panose="020B0503030403020204" pitchFamily="34" charset="0"/>
                <a:cs typeface="Calibri"/>
              </a:rPr>
              <a:t>ioretention area with native planting to the west of the parking area at the public park.</a:t>
            </a:r>
            <a:endParaRPr lang="en-US" sz="2000" b="1" dirty="0">
              <a:solidFill>
                <a:srgbClr val="466874"/>
              </a:solidFill>
              <a:latin typeface="Source Sans Pro" panose="020B0503030403020204" pitchFamily="34" charset="0"/>
              <a:ea typeface="Source Sans Pro" panose="020B0503030403020204" pitchFamily="34" charset="0"/>
              <a:cs typeface="Calibri"/>
            </a:endParaRPr>
          </a:p>
          <a:p>
            <a:br>
              <a:rPr lang="en-US" sz="2000" b="1" dirty="0">
                <a:solidFill>
                  <a:srgbClr val="466874"/>
                </a:solidFill>
                <a:latin typeface="Source Sans Pro" panose="020B0503030403020204" pitchFamily="34" charset="0"/>
                <a:ea typeface="Source Sans Pro" panose="020B0503030403020204" pitchFamily="34" charset="0"/>
              </a:rPr>
            </a:br>
            <a:r>
              <a:rPr lang="en-US" sz="2000" b="1" dirty="0">
                <a:solidFill>
                  <a:srgbClr val="466874"/>
                </a:solidFill>
                <a:latin typeface="Source Sans Pro" panose="020B0503030403020204" pitchFamily="34" charset="0"/>
                <a:ea typeface="Source Sans Pro" panose="020B0503030403020204" pitchFamily="34" charset="0"/>
              </a:rPr>
              <a:t>Town ROW: </a:t>
            </a:r>
            <a:r>
              <a:rPr lang="en-US" sz="2000" dirty="0">
                <a:solidFill>
                  <a:srgbClr val="466874"/>
                </a:solidFill>
                <a:latin typeface="Source Sans Pro" panose="020B0503030403020204" pitchFamily="34" charset="0"/>
                <a:ea typeface="Source Sans Pro" panose="020B0503030403020204" pitchFamily="34" charset="0"/>
                <a:cs typeface="Calibri"/>
              </a:rPr>
              <a:t>R</a:t>
            </a:r>
            <a:r>
              <a:rPr lang="en-US" sz="2000" b="0" i="0" u="none" strike="noStrike" baseline="0" dirty="0">
                <a:solidFill>
                  <a:srgbClr val="466874"/>
                </a:solidFill>
                <a:latin typeface="Source Sans Pro" panose="020B0503030403020204" pitchFamily="34" charset="0"/>
                <a:ea typeface="Source Sans Pro" panose="020B0503030403020204" pitchFamily="34" charset="0"/>
                <a:cs typeface="Calibri"/>
              </a:rPr>
              <a:t>oadside sand filter at the corner of </a:t>
            </a:r>
            <a:r>
              <a:rPr lang="en-US" sz="2000" b="0" i="0" u="none" strike="noStrike" baseline="0" dirty="0" err="1">
                <a:solidFill>
                  <a:srgbClr val="466874"/>
                </a:solidFill>
                <a:latin typeface="Source Sans Pro" panose="020B0503030403020204" pitchFamily="34" charset="0"/>
                <a:ea typeface="Source Sans Pro" panose="020B0503030403020204" pitchFamily="34" charset="0"/>
                <a:cs typeface="Calibri"/>
              </a:rPr>
              <a:t>Maquam</a:t>
            </a:r>
            <a:r>
              <a:rPr lang="en-US" sz="2000" b="0" i="0" u="none" strike="noStrike" baseline="0" dirty="0">
                <a:solidFill>
                  <a:srgbClr val="466874"/>
                </a:solidFill>
                <a:latin typeface="Source Sans Pro" panose="020B0503030403020204" pitchFamily="34" charset="0"/>
                <a:ea typeface="Source Sans Pro" panose="020B0503030403020204" pitchFamily="34" charset="0"/>
                <a:cs typeface="Calibri"/>
              </a:rPr>
              <a:t> Shore Road/Lasnier Road </a:t>
            </a:r>
          </a:p>
          <a:p>
            <a:endParaRPr lang="en-US" sz="2000" b="1" dirty="0">
              <a:solidFill>
                <a:srgbClr val="466874"/>
              </a:solidFill>
              <a:latin typeface="Source Sans Pro" panose="020B0503030403020204" pitchFamily="34" charset="0"/>
              <a:ea typeface="Source Sans Pro" panose="020B0503030403020204" pitchFamily="34" charset="0"/>
            </a:endParaRPr>
          </a:p>
          <a:p>
            <a:r>
              <a:rPr lang="en-US" sz="2000" b="1" dirty="0">
                <a:solidFill>
                  <a:srgbClr val="466874"/>
                </a:solidFill>
                <a:latin typeface="Source Sans Pro" panose="020B0503030403020204" pitchFamily="34" charset="0"/>
                <a:ea typeface="Source Sans Pro" panose="020B0503030403020204" pitchFamily="34" charset="0"/>
              </a:rPr>
              <a:t>Project goal:</a:t>
            </a:r>
            <a:r>
              <a:rPr lang="en-US" sz="2000" dirty="0">
                <a:solidFill>
                  <a:srgbClr val="466874"/>
                </a:solidFill>
                <a:latin typeface="Source Sans Pro" panose="020B0503030403020204" pitchFamily="34" charset="0"/>
                <a:ea typeface="Source Sans Pro" panose="020B0503030403020204" pitchFamily="34" charset="0"/>
              </a:rPr>
              <a:t> </a:t>
            </a:r>
            <a:r>
              <a:rPr lang="en-US" sz="2000" dirty="0">
                <a:solidFill>
                  <a:srgbClr val="466874"/>
                </a:solidFill>
                <a:latin typeface="Source Sans Pro" panose="020B0503030403020204" pitchFamily="34" charset="0"/>
                <a:ea typeface="Source Sans Pro" panose="020B0503030403020204" pitchFamily="34" charset="0"/>
                <a:cs typeface="Calibri"/>
              </a:rPr>
              <a:t> Manage stormwater and convey the benefit of clean water projects to the community</a:t>
            </a:r>
            <a:endParaRPr lang="en-US" sz="2000" dirty="0">
              <a:solidFill>
                <a:srgbClr val="466874"/>
              </a:solidFill>
              <a:latin typeface="Source Sans Pro" panose="020B0503030403020204" pitchFamily="34" charset="0"/>
              <a:ea typeface="Source Sans Pro" panose="020B0503030403020204" pitchFamily="34" charset="0"/>
            </a:endParaRPr>
          </a:p>
        </p:txBody>
      </p:sp>
      <p:pic>
        <p:nvPicPr>
          <p:cNvPr id="5" name="Picture 4" descr="A road with signs and trees&#10;&#10;AI-generated content may be incorrect.">
            <a:extLst>
              <a:ext uri="{FF2B5EF4-FFF2-40B4-BE49-F238E27FC236}">
                <a16:creationId xmlns:a16="http://schemas.microsoft.com/office/drawing/2014/main" id="{589DAC8D-5E05-9C46-D0A7-5CE457152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051" y="428678"/>
            <a:ext cx="3567432" cy="2675574"/>
          </a:xfrm>
          <a:prstGeom prst="rect">
            <a:avLst/>
          </a:prstGeom>
        </p:spPr>
      </p:pic>
      <p:pic>
        <p:nvPicPr>
          <p:cNvPr id="6" name="Picture 5" descr="A road with grass and trees&#10;&#10;AI-generated content may be incorrect.">
            <a:extLst>
              <a:ext uri="{FF2B5EF4-FFF2-40B4-BE49-F238E27FC236}">
                <a16:creationId xmlns:a16="http://schemas.microsoft.com/office/drawing/2014/main" id="{E6F427E8-98B9-EED6-7AD3-1E4FAD2D4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7892" y="1106264"/>
            <a:ext cx="5420691" cy="4065519"/>
          </a:xfrm>
          <a:prstGeom prst="rect">
            <a:avLst/>
          </a:prstGeom>
        </p:spPr>
      </p:pic>
      <p:pic>
        <p:nvPicPr>
          <p:cNvPr id="7" name="Picture 6">
            <a:extLst>
              <a:ext uri="{FF2B5EF4-FFF2-40B4-BE49-F238E27FC236}">
                <a16:creationId xmlns:a16="http://schemas.microsoft.com/office/drawing/2014/main" id="{2BF7F9EF-37B1-2B0C-CA34-4D5BE19EA91C}"/>
              </a:ext>
            </a:extLst>
          </p:cNvPr>
          <p:cNvPicPr>
            <a:picLocks noChangeAspect="1"/>
          </p:cNvPicPr>
          <p:nvPr/>
        </p:nvPicPr>
        <p:blipFill>
          <a:blip r:embed="rId4"/>
          <a:stretch>
            <a:fillRect/>
          </a:stretch>
        </p:blipFill>
        <p:spPr>
          <a:xfrm>
            <a:off x="4357051" y="3170627"/>
            <a:ext cx="3567431" cy="2675573"/>
          </a:xfrm>
          <a:prstGeom prst="rect">
            <a:avLst/>
          </a:prstGeom>
        </p:spPr>
      </p:pic>
      <p:pic>
        <p:nvPicPr>
          <p:cNvPr id="8" name="Picture 7">
            <a:extLst>
              <a:ext uri="{FF2B5EF4-FFF2-40B4-BE49-F238E27FC236}">
                <a16:creationId xmlns:a16="http://schemas.microsoft.com/office/drawing/2014/main" id="{2674DE4C-F6DB-A68D-9A1C-6D55B9040F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433" y="5887948"/>
            <a:ext cx="9843133" cy="939943"/>
          </a:xfrm>
          <a:prstGeom prst="rect">
            <a:avLst/>
          </a:prstGeom>
        </p:spPr>
      </p:pic>
    </p:spTree>
    <p:extLst>
      <p:ext uri="{BB962C8B-B14F-4D97-AF65-F5344CB8AC3E}">
        <p14:creationId xmlns:p14="http://schemas.microsoft.com/office/powerpoint/2010/main" val="211385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a:extLst>
            <a:ext uri="{FF2B5EF4-FFF2-40B4-BE49-F238E27FC236}">
              <a16:creationId xmlns:a16="http://schemas.microsoft.com/office/drawing/2014/main" id="{00A5A127-DB4E-C163-FEEA-A63C3E25F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BE3F1-038A-358A-C09B-1EDD6BD15C9C}"/>
              </a:ext>
            </a:extLst>
          </p:cNvPr>
          <p:cNvSpPr txBox="1">
            <a:spLocks/>
          </p:cNvSpPr>
          <p:nvPr/>
        </p:nvSpPr>
        <p:spPr>
          <a:xfrm>
            <a:off x="942975" y="257175"/>
            <a:ext cx="10163175" cy="92075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66874"/>
                </a:solidFill>
                <a:latin typeface="Source Sans Pro" panose="020B0503030403020204" pitchFamily="34" charset="0"/>
                <a:ea typeface="Source Sans Pro" panose="020B0503030403020204" pitchFamily="34" charset="0"/>
              </a:rPr>
              <a:t>What is an Operations and Maintenance Plan?</a:t>
            </a:r>
          </a:p>
        </p:txBody>
      </p:sp>
      <p:sp>
        <p:nvSpPr>
          <p:cNvPr id="3" name="TextBox 2">
            <a:extLst>
              <a:ext uri="{FF2B5EF4-FFF2-40B4-BE49-F238E27FC236}">
                <a16:creationId xmlns:a16="http://schemas.microsoft.com/office/drawing/2014/main" id="{54F4D4C1-B7A6-8AE8-96B0-8900290A41E9}"/>
              </a:ext>
            </a:extLst>
          </p:cNvPr>
          <p:cNvSpPr txBox="1"/>
          <p:nvPr/>
        </p:nvSpPr>
        <p:spPr>
          <a:xfrm>
            <a:off x="627854" y="1082675"/>
            <a:ext cx="965914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466874"/>
                </a:solidFill>
                <a:latin typeface="Source Sans Pro" panose="020B0503030403020204" pitchFamily="34" charset="0"/>
                <a:ea typeface="Source Sans Pro" panose="020B0503030403020204" pitchFamily="34" charset="0"/>
              </a:rPr>
              <a:t>Goal:</a:t>
            </a:r>
          </a:p>
          <a:p>
            <a:r>
              <a:rPr lang="en-US" sz="2400" dirty="0">
                <a:solidFill>
                  <a:srgbClr val="466874"/>
                </a:solidFill>
                <a:latin typeface="Source Sans Pro" panose="020B0503030403020204" pitchFamily="34" charset="0"/>
                <a:ea typeface="Source Sans Pro" panose="020B0503030403020204" pitchFamily="34" charset="0"/>
              </a:rPr>
              <a:t>To ensure the stormwater project functions as intended, according to its original design.</a:t>
            </a:r>
          </a:p>
          <a:p>
            <a:r>
              <a:rPr lang="en-US" sz="2400" b="1" dirty="0">
                <a:solidFill>
                  <a:srgbClr val="466874"/>
                </a:solidFill>
                <a:latin typeface="Source Sans Pro" panose="020B0503030403020204" pitchFamily="34" charset="0"/>
                <a:ea typeface="Source Sans Pro" panose="020B0503030403020204" pitchFamily="34" charset="0"/>
              </a:rPr>
              <a:t>Key Components:</a:t>
            </a:r>
          </a:p>
          <a:p>
            <a:pPr>
              <a:buFont typeface="Arial" panose="020B0604020202020204" pitchFamily="34" charset="0"/>
              <a:buChar char="•"/>
            </a:pPr>
            <a:r>
              <a:rPr lang="en-US" sz="2400" b="1" dirty="0">
                <a:solidFill>
                  <a:srgbClr val="466874"/>
                </a:solidFill>
                <a:latin typeface="Source Sans Pro" panose="020B0503030403020204" pitchFamily="34" charset="0"/>
                <a:ea typeface="Source Sans Pro" panose="020B0503030403020204" pitchFamily="34" charset="0"/>
              </a:rPr>
              <a:t>Inspection Protocols:</a:t>
            </a:r>
            <a:r>
              <a:rPr lang="en-US" sz="2400" dirty="0">
                <a:solidFill>
                  <a:srgbClr val="466874"/>
                </a:solidFill>
                <a:latin typeface="Source Sans Pro" panose="020B0503030403020204" pitchFamily="34" charset="0"/>
                <a:ea typeface="Source Sans Pro" panose="020B0503030403020204" pitchFamily="34" charset="0"/>
              </a:rPr>
              <a:t> Establishes proper inspection procedures to verify that the project continues to operate as designed.</a:t>
            </a:r>
          </a:p>
          <a:p>
            <a:pPr>
              <a:buFont typeface="Arial" panose="020B0604020202020204" pitchFamily="34" charset="0"/>
              <a:buChar char="•"/>
            </a:pPr>
            <a:r>
              <a:rPr lang="en-US" sz="2400" b="1" dirty="0">
                <a:solidFill>
                  <a:srgbClr val="466874"/>
                </a:solidFill>
                <a:latin typeface="Source Sans Pro" panose="020B0503030403020204" pitchFamily="34" charset="0"/>
                <a:ea typeface="Source Sans Pro" panose="020B0503030403020204" pitchFamily="34" charset="0"/>
              </a:rPr>
              <a:t>Maintenance Activities:</a:t>
            </a:r>
            <a:r>
              <a:rPr lang="en-US" sz="2400" dirty="0">
                <a:solidFill>
                  <a:srgbClr val="466874"/>
                </a:solidFill>
                <a:latin typeface="Source Sans Pro" panose="020B0503030403020204" pitchFamily="34" charset="0"/>
                <a:ea typeface="Source Sans Pro" panose="020B0503030403020204" pitchFamily="34" charset="0"/>
              </a:rPr>
              <a:t> Details the necessary maintenance tasks required to sustain the project's effectiveness.</a:t>
            </a:r>
          </a:p>
          <a:p>
            <a:pPr>
              <a:buFont typeface="Arial" panose="020B0604020202020204" pitchFamily="34" charset="0"/>
              <a:buChar char="•"/>
            </a:pPr>
            <a:r>
              <a:rPr lang="en-US" sz="2400" b="1" dirty="0">
                <a:solidFill>
                  <a:srgbClr val="466874"/>
                </a:solidFill>
                <a:latin typeface="Source Sans Pro" panose="020B0503030403020204" pitchFamily="34" charset="0"/>
                <a:ea typeface="Source Sans Pro" panose="020B0503030403020204" pitchFamily="34" charset="0"/>
              </a:rPr>
              <a:t>Schedules &amp; Procedures:</a:t>
            </a:r>
            <a:r>
              <a:rPr lang="en-US" sz="2400" dirty="0">
                <a:solidFill>
                  <a:srgbClr val="466874"/>
                </a:solidFill>
                <a:latin typeface="Source Sans Pro" panose="020B0503030403020204" pitchFamily="34" charset="0"/>
                <a:ea typeface="Source Sans Pro" panose="020B0503030403020204" pitchFamily="34" charset="0"/>
              </a:rPr>
              <a:t> Defines schedules and step-by-step procedures to ensure long-term functionality throughout the project's design life.</a:t>
            </a:r>
          </a:p>
        </p:txBody>
      </p:sp>
      <p:pic>
        <p:nvPicPr>
          <p:cNvPr id="8" name="Picture 7" descr="A blue oval with white swans and yellow text&#10;&#10;AI-generated content may be incorrect.">
            <a:extLst>
              <a:ext uri="{FF2B5EF4-FFF2-40B4-BE49-F238E27FC236}">
                <a16:creationId xmlns:a16="http://schemas.microsoft.com/office/drawing/2014/main" id="{8E9B568C-7995-80A0-9454-E90B704A1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842" y="5438391"/>
            <a:ext cx="1477844" cy="985229"/>
          </a:xfrm>
          <a:prstGeom prst="rect">
            <a:avLst/>
          </a:prstGeom>
        </p:spPr>
      </p:pic>
      <p:pic>
        <p:nvPicPr>
          <p:cNvPr id="10" name="Picture 9" descr="A white swans in a blue oval with black text&#10;&#10;AI-generated content may be incorrect.">
            <a:extLst>
              <a:ext uri="{FF2B5EF4-FFF2-40B4-BE49-F238E27FC236}">
                <a16:creationId xmlns:a16="http://schemas.microsoft.com/office/drawing/2014/main" id="{0A214A97-10D0-8EB4-E286-B6DB08EAA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156" y="5463721"/>
            <a:ext cx="1477844" cy="963062"/>
          </a:xfrm>
          <a:prstGeom prst="rect">
            <a:avLst/>
          </a:prstGeom>
        </p:spPr>
      </p:pic>
      <p:pic>
        <p:nvPicPr>
          <p:cNvPr id="12" name="Picture 11" descr="A green and black logo&#10;&#10;AI-generated content may be incorrect.">
            <a:extLst>
              <a:ext uri="{FF2B5EF4-FFF2-40B4-BE49-F238E27FC236}">
                <a16:creationId xmlns:a16="http://schemas.microsoft.com/office/drawing/2014/main" id="{9EE8F1B6-7CB8-8DC3-DA3B-0DB7047D8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237" y="5583465"/>
            <a:ext cx="2632077" cy="754529"/>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ACE36DC-E1D2-1FF5-9D58-419F399ED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8873" y="5583465"/>
            <a:ext cx="3772324" cy="685227"/>
          </a:xfrm>
          <a:prstGeom prst="rect">
            <a:avLst/>
          </a:prstGeom>
        </p:spPr>
      </p:pic>
      <p:pic>
        <p:nvPicPr>
          <p:cNvPr id="16" name="Picture 15">
            <a:extLst>
              <a:ext uri="{FF2B5EF4-FFF2-40B4-BE49-F238E27FC236}">
                <a16:creationId xmlns:a16="http://schemas.microsoft.com/office/drawing/2014/main" id="{F5F071CD-34AC-CD1D-3D21-3CEF7D6FEA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087" y="5463721"/>
            <a:ext cx="1407775" cy="896336"/>
          </a:xfrm>
          <a:prstGeom prst="rect">
            <a:avLst/>
          </a:prstGeom>
        </p:spPr>
      </p:pic>
    </p:spTree>
    <p:extLst>
      <p:ext uri="{BB962C8B-B14F-4D97-AF65-F5344CB8AC3E}">
        <p14:creationId xmlns:p14="http://schemas.microsoft.com/office/powerpoint/2010/main" val="240002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a:extLst>
            <a:ext uri="{FF2B5EF4-FFF2-40B4-BE49-F238E27FC236}">
              <a16:creationId xmlns:a16="http://schemas.microsoft.com/office/drawing/2014/main" id="{ACD3FF6D-6B72-7EFE-175C-A0D64E35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643B7-0298-B35F-FBFA-5B75E2015CAD}"/>
              </a:ext>
            </a:extLst>
          </p:cNvPr>
          <p:cNvSpPr txBox="1">
            <a:spLocks/>
          </p:cNvSpPr>
          <p:nvPr/>
        </p:nvSpPr>
        <p:spPr>
          <a:xfrm>
            <a:off x="3375421" y="540013"/>
            <a:ext cx="5441156" cy="92075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66874"/>
                </a:solidFill>
                <a:latin typeface="Source Sans Pro" panose="020B0503030403020204" pitchFamily="34" charset="0"/>
                <a:ea typeface="Source Sans Pro" panose="020B0503030403020204" pitchFamily="34" charset="0"/>
              </a:rPr>
              <a:t>STB Project Next Steps</a:t>
            </a:r>
          </a:p>
        </p:txBody>
      </p:sp>
      <p:sp>
        <p:nvSpPr>
          <p:cNvPr id="3" name="TextBox 2">
            <a:extLst>
              <a:ext uri="{FF2B5EF4-FFF2-40B4-BE49-F238E27FC236}">
                <a16:creationId xmlns:a16="http://schemas.microsoft.com/office/drawing/2014/main" id="{B36AC74C-F35D-A2A5-F056-3F354FE84155}"/>
              </a:ext>
            </a:extLst>
          </p:cNvPr>
          <p:cNvSpPr txBox="1"/>
          <p:nvPr/>
        </p:nvSpPr>
        <p:spPr>
          <a:xfrm>
            <a:off x="575864" y="1797050"/>
            <a:ext cx="11040271" cy="3363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2400" b="1" dirty="0">
                <a:solidFill>
                  <a:srgbClr val="466874"/>
                </a:solidFill>
                <a:latin typeface="Source Sans Pro" panose="020B0503030403020204" pitchFamily="34" charset="0"/>
                <a:ea typeface="Source Sans Pro" panose="020B0503030403020204" pitchFamily="34" charset="0"/>
              </a:rPr>
              <a:t>Friends of Northern Lake Champlain is monitoring the risk surrounding federal funding</a:t>
            </a:r>
          </a:p>
          <a:p>
            <a:pPr marL="342900" indent="-342900">
              <a:lnSpc>
                <a:spcPct val="150000"/>
              </a:lnSpc>
              <a:buFont typeface="Arial" panose="020B0604020202020204" pitchFamily="34" charset="0"/>
              <a:buChar char="•"/>
            </a:pPr>
            <a:r>
              <a:rPr lang="en-US" sz="2400" b="1" dirty="0">
                <a:solidFill>
                  <a:srgbClr val="466874"/>
                </a:solidFill>
                <a:latin typeface="Source Sans Pro" panose="020B0503030403020204" pitchFamily="34" charset="0"/>
                <a:ea typeface="Source Sans Pro" panose="020B0503030403020204" pitchFamily="34" charset="0"/>
              </a:rPr>
              <a:t>Sending the project out to bid, designing educational signage, and project construction.</a:t>
            </a:r>
          </a:p>
          <a:p>
            <a:pPr marL="285750" indent="-285750">
              <a:lnSpc>
                <a:spcPct val="150000"/>
              </a:lnSpc>
              <a:buFont typeface="Arial" panose="020B0604020202020204" pitchFamily="34" charset="0"/>
              <a:buChar char="•"/>
            </a:pPr>
            <a:r>
              <a:rPr lang="en-US" sz="2400" b="1" dirty="0">
                <a:solidFill>
                  <a:srgbClr val="466874"/>
                </a:solidFill>
                <a:latin typeface="Source Sans Pro" panose="020B0503030403020204" pitchFamily="34" charset="0"/>
                <a:ea typeface="Source Sans Pro" panose="020B0503030403020204" pitchFamily="34" charset="0"/>
              </a:rPr>
              <a:t>FNLC to provide the Town &amp; Village of Swanton with updates to implementation</a:t>
            </a:r>
          </a:p>
        </p:txBody>
      </p:sp>
      <p:pic>
        <p:nvPicPr>
          <p:cNvPr id="6" name="Picture 5">
            <a:extLst>
              <a:ext uri="{FF2B5EF4-FFF2-40B4-BE49-F238E27FC236}">
                <a16:creationId xmlns:a16="http://schemas.microsoft.com/office/drawing/2014/main" id="{71B5036B-52C6-BD74-A66F-5B5AE9B1B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33" y="5496374"/>
            <a:ext cx="9843133" cy="939943"/>
          </a:xfrm>
          <a:prstGeom prst="rect">
            <a:avLst/>
          </a:prstGeom>
        </p:spPr>
      </p:pic>
    </p:spTree>
    <p:extLst>
      <p:ext uri="{BB962C8B-B14F-4D97-AF65-F5344CB8AC3E}">
        <p14:creationId xmlns:p14="http://schemas.microsoft.com/office/powerpoint/2010/main" val="3462507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20FE5B31303346B787CEE4549EB455" ma:contentTypeVersion="13" ma:contentTypeDescription="Create a new document." ma:contentTypeScope="" ma:versionID="dfb91d52957515cb40763c715cbe548a">
  <xsd:schema xmlns:xsd="http://www.w3.org/2001/XMLSchema" xmlns:xs="http://www.w3.org/2001/XMLSchema" xmlns:p="http://schemas.microsoft.com/office/2006/metadata/properties" xmlns:ns2="f6c63371-4403-4930-9406-5f23c0aa6c10" xmlns:ns3="9d289120-68f3-46f3-9ec6-59d3b2f73b97" targetNamespace="http://schemas.microsoft.com/office/2006/metadata/properties" ma:root="true" ma:fieldsID="0caf1deebcd601cbf32304a7c701cf46" ns2:_="" ns3:_="">
    <xsd:import namespace="f6c63371-4403-4930-9406-5f23c0aa6c10"/>
    <xsd:import namespace="9d289120-68f3-46f3-9ec6-59d3b2f73b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63371-4403-4930-9406-5f23c0aa6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c318425-8b73-4b3e-835a-920d4280bd9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289120-68f3-46f3-9ec6-59d3b2f73b9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8da747-8be3-46e6-8f62-9265f48ee53f}" ma:internalName="TaxCatchAll" ma:showField="CatchAllData" ma:web="9d289120-68f3-46f3-9ec6-59d3b2f73b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289120-68f3-46f3-9ec6-59d3b2f73b97" xsi:nil="true"/>
    <lcf76f155ced4ddcb4097134ff3c332f xmlns="f6c63371-4403-4930-9406-5f23c0aa6c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8B099F-BF31-4BB3-9A49-FB95ADB83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63371-4403-4930-9406-5f23c0aa6c10"/>
    <ds:schemaRef ds:uri="9d289120-68f3-46f3-9ec6-59d3b2f73b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C31322-78EA-4FD2-B662-1227FA280820}">
  <ds:schemaRefs>
    <ds:schemaRef ds:uri="http://schemas.microsoft.com/sharepoint/v3/contenttype/forms"/>
  </ds:schemaRefs>
</ds:datastoreItem>
</file>

<file path=customXml/itemProps3.xml><?xml version="1.0" encoding="utf-8"?>
<ds:datastoreItem xmlns:ds="http://schemas.openxmlformats.org/officeDocument/2006/customXml" ds:itemID="{45321702-025F-430E-9EA4-667A8033DB9D}">
  <ds:schemaRefs>
    <ds:schemaRef ds:uri="http://purl.org/dc/elements/1.1/"/>
    <ds:schemaRef ds:uri="f6c63371-4403-4930-9406-5f23c0aa6c10"/>
    <ds:schemaRef ds:uri="http://purl.org/dc/terms/"/>
    <ds:schemaRef ds:uri="9d289120-68f3-46f3-9ec6-59d3b2f73b97"/>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814</TotalTime>
  <Words>397</Words>
  <Application>Microsoft Office PowerPoint</Application>
  <PresentationFormat>Widescreen</PresentationFormat>
  <Paragraphs>40</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Source Sans Pro</vt:lpstr>
      <vt:lpstr>Source Sans Pro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Dianne Day</cp:lastModifiedBy>
  <cp:revision>311</cp:revision>
  <dcterms:created xsi:type="dcterms:W3CDTF">2025-01-16T12:42:11Z</dcterms:created>
  <dcterms:modified xsi:type="dcterms:W3CDTF">2025-03-07T18:44:55Z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0x0101009F20FE5B31303346B787CEE4549EB455</vt:lpwstr>
  </property>
  <property fmtid="{D5CDD505-2E9C-101B-9397-08002B2CF9AE}" pid="3" name="MediaServiceImageTags">
    <vt:lpwstr/>
  </property>
</Properties>
</file>