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01" autoAdjust="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Hydro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'2022_2023'!$C$7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'2022_2023'!$B$8:$B$20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'2022_2023'!$C$8:$C$20</c:f>
              <c:numCache>
                <c:formatCode>#,##0</c:formatCode>
                <c:ptCount val="13"/>
                <c:pt idx="0">
                  <c:v>1779198</c:v>
                </c:pt>
                <c:pt idx="1">
                  <c:v>3331956</c:v>
                </c:pt>
                <c:pt idx="2">
                  <c:v>6234722</c:v>
                </c:pt>
                <c:pt idx="3">
                  <c:v>6635646</c:v>
                </c:pt>
                <c:pt idx="4">
                  <c:v>5626600</c:v>
                </c:pt>
                <c:pt idx="5">
                  <c:v>4072000</c:v>
                </c:pt>
                <c:pt idx="6">
                  <c:v>2005700</c:v>
                </c:pt>
                <c:pt idx="7">
                  <c:v>746939</c:v>
                </c:pt>
                <c:pt idx="8">
                  <c:v>2622000</c:v>
                </c:pt>
                <c:pt idx="9">
                  <c:v>3439147</c:v>
                </c:pt>
                <c:pt idx="10">
                  <c:v>5074720</c:v>
                </c:pt>
                <c:pt idx="11">
                  <c:v>5535842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0B-48E1-82CD-D520BB55CC86}"/>
            </c:ext>
          </c:extLst>
        </c:ser>
        <c:ser>
          <c:idx val="1"/>
          <c:order val="1"/>
          <c:tx>
            <c:strRef>
              <c:f>'2022_2023'!$D$7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'2022_2023'!$B$8:$B$20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'2022_2023'!$D$8:$D$20</c:f>
              <c:numCache>
                <c:formatCode>#,##0</c:formatCode>
                <c:ptCount val="13"/>
                <c:pt idx="0">
                  <c:v>5024988</c:v>
                </c:pt>
                <c:pt idx="1">
                  <c:v>4125687</c:v>
                </c:pt>
                <c:pt idx="2">
                  <c:v>4682257</c:v>
                </c:pt>
                <c:pt idx="3">
                  <c:v>6415680</c:v>
                </c:pt>
                <c:pt idx="4">
                  <c:v>3065025</c:v>
                </c:pt>
                <c:pt idx="5">
                  <c:v>2101322</c:v>
                </c:pt>
                <c:pt idx="6">
                  <c:v>4546138</c:v>
                </c:pt>
                <c:pt idx="7">
                  <c:v>4216312</c:v>
                </c:pt>
                <c:pt idx="8">
                  <c:v>2206770</c:v>
                </c:pt>
                <c:pt idx="9">
                  <c:v>3169869</c:v>
                </c:pt>
                <c:pt idx="10">
                  <c:v>4252969</c:v>
                </c:pt>
                <c:pt idx="11">
                  <c:v>4618251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0B-48E1-82CD-D520BB55CC86}"/>
            </c:ext>
          </c:extLst>
        </c:ser>
        <c:ser>
          <c:idx val="2"/>
          <c:order val="2"/>
          <c:tx>
            <c:strRef>
              <c:f>'2022_2023'!$E$7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'2022_2023'!$B$8:$B$20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'2022_2023'!$E$8:$E$20</c:f>
              <c:numCache>
                <c:formatCode>#,##0</c:formatCode>
                <c:ptCount val="13"/>
                <c:pt idx="0">
                  <c:v>4650979</c:v>
                </c:pt>
                <c:pt idx="1">
                  <c:v>3465096</c:v>
                </c:pt>
                <c:pt idx="2">
                  <c:v>5485376</c:v>
                </c:pt>
                <c:pt idx="3">
                  <c:v>5163013</c:v>
                </c:pt>
                <c:pt idx="4">
                  <c:v>4706361</c:v>
                </c:pt>
                <c:pt idx="5">
                  <c:v>3566715</c:v>
                </c:pt>
                <c:pt idx="6">
                  <c:v>2489026</c:v>
                </c:pt>
                <c:pt idx="7">
                  <c:v>3523104</c:v>
                </c:pt>
                <c:pt idx="8">
                  <c:v>923140</c:v>
                </c:pt>
                <c:pt idx="9">
                  <c:v>1581280</c:v>
                </c:pt>
                <c:pt idx="10">
                  <c:v>2721792</c:v>
                </c:pt>
                <c:pt idx="11">
                  <c:v>4247194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0B-48E1-82CD-D520BB55CC86}"/>
            </c:ext>
          </c:extLst>
        </c:ser>
        <c:ser>
          <c:idx val="3"/>
          <c:order val="3"/>
          <c:tx>
            <c:strRef>
              <c:f>'2022_2023'!$F$7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'2022_2023'!$B$8:$B$20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'2022_2023'!$F$8:$F$20</c:f>
              <c:numCache>
                <c:formatCode>#,##0</c:formatCode>
                <c:ptCount val="13"/>
                <c:pt idx="0">
                  <c:v>3297600</c:v>
                </c:pt>
                <c:pt idx="1">
                  <c:v>1655341</c:v>
                </c:pt>
                <c:pt idx="2">
                  <c:v>5316154</c:v>
                </c:pt>
                <c:pt idx="3">
                  <c:v>5954113</c:v>
                </c:pt>
                <c:pt idx="4">
                  <c:v>6006281</c:v>
                </c:pt>
                <c:pt idx="5">
                  <c:v>2713545</c:v>
                </c:pt>
                <c:pt idx="6">
                  <c:v>1506482</c:v>
                </c:pt>
                <c:pt idx="7">
                  <c:v>157697</c:v>
                </c:pt>
                <c:pt idx="8">
                  <c:v>138000</c:v>
                </c:pt>
                <c:pt idx="9">
                  <c:v>124813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0B-48E1-82CD-D520BB55C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54474479"/>
        <c:axId val="754478223"/>
      </c:barChart>
      <c:catAx>
        <c:axId val="754474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478223"/>
        <c:crosses val="autoZero"/>
        <c:auto val="1"/>
        <c:lblAlgn val="ctr"/>
        <c:lblOffset val="100"/>
        <c:noMultiLvlLbl val="0"/>
      </c:catAx>
      <c:valAx>
        <c:axId val="754478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474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281130866785823E-2"/>
          <c:y val="6.3552516994300243E-2"/>
          <c:w val="0.90496176537784412"/>
          <c:h val="0.87356361243012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'2022_2023'!$C$48</c:f>
              <c:strCache>
                <c:ptCount val="1"/>
                <c:pt idx="0">
                  <c:v>TOTAL NET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2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5D6-4104-81BF-AA12DB778BA6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5D6-4104-81BF-AA12DB778BA6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5D6-4104-81BF-AA12DB778BA6}"/>
              </c:ext>
            </c:extLst>
          </c:dPt>
          <c:dLbls>
            <c:delete val="1"/>
          </c:dLbls>
          <c:cat>
            <c:numRef>
              <c:f>'2022_2023'!$B$57:$B$86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'2022_2023'!$C$57:$C$86</c:f>
              <c:numCache>
                <c:formatCode>#,##0</c:formatCode>
                <c:ptCount val="30"/>
                <c:pt idx="0">
                  <c:v>47412320</c:v>
                </c:pt>
                <c:pt idx="1">
                  <c:v>47946740</c:v>
                </c:pt>
                <c:pt idx="2">
                  <c:v>49499260</c:v>
                </c:pt>
                <c:pt idx="3">
                  <c:v>41133060</c:v>
                </c:pt>
                <c:pt idx="4">
                  <c:v>41957120</c:v>
                </c:pt>
                <c:pt idx="5">
                  <c:v>32297020</c:v>
                </c:pt>
                <c:pt idx="6">
                  <c:v>50557920</c:v>
                </c:pt>
                <c:pt idx="7">
                  <c:v>42918020</c:v>
                </c:pt>
                <c:pt idx="8">
                  <c:v>49562740</c:v>
                </c:pt>
                <c:pt idx="9">
                  <c:v>45273280</c:v>
                </c:pt>
                <c:pt idx="10">
                  <c:v>58563415</c:v>
                </c:pt>
                <c:pt idx="11">
                  <c:v>46240140</c:v>
                </c:pt>
                <c:pt idx="12">
                  <c:v>52392100</c:v>
                </c:pt>
                <c:pt idx="13">
                  <c:v>48580200</c:v>
                </c:pt>
                <c:pt idx="14">
                  <c:v>51956600</c:v>
                </c:pt>
                <c:pt idx="15">
                  <c:v>50998900</c:v>
                </c:pt>
                <c:pt idx="16">
                  <c:v>40940700</c:v>
                </c:pt>
                <c:pt idx="17">
                  <c:v>40341000</c:v>
                </c:pt>
                <c:pt idx="18">
                  <c:v>39968045</c:v>
                </c:pt>
                <c:pt idx="19">
                  <c:v>41001650</c:v>
                </c:pt>
                <c:pt idx="20">
                  <c:v>39058992</c:v>
                </c:pt>
                <c:pt idx="21">
                  <c:v>37906372</c:v>
                </c:pt>
                <c:pt idx="22">
                  <c:v>31801156</c:v>
                </c:pt>
                <c:pt idx="23">
                  <c:v>42798477</c:v>
                </c:pt>
                <c:pt idx="24">
                  <c:v>37690912</c:v>
                </c:pt>
                <c:pt idx="25">
                  <c:v>26965199</c:v>
                </c:pt>
                <c:pt idx="26">
                  <c:v>47104470</c:v>
                </c:pt>
                <c:pt idx="27">
                  <c:v>48424836</c:v>
                </c:pt>
                <c:pt idx="28">
                  <c:v>42523076</c:v>
                </c:pt>
                <c:pt idx="29">
                  <c:v>26870026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D6-4104-81BF-AA12DB778B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18754032"/>
        <c:axId val="1518751952"/>
      </c:barChart>
      <c:catAx>
        <c:axId val="151875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751952"/>
        <c:crosses val="autoZero"/>
        <c:auto val="1"/>
        <c:lblAlgn val="ctr"/>
        <c:lblOffset val="100"/>
        <c:noMultiLvlLbl val="0"/>
      </c:catAx>
      <c:valAx>
        <c:axId val="151875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75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8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3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76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9520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69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7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9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50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3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6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8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6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2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7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98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2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BC506-CE90-492F-9305-24DA8ACD646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9DFA-DCF6-4E2A-A59C-68BAB13B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74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2280-E15D-A6C0-2645-E5B946255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3518053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</a:rPr>
              <a:t>Orman Croft Hydro Update</a:t>
            </a:r>
            <a:br>
              <a:rPr lang="en-US" sz="4800" i="1" dirty="0">
                <a:solidFill>
                  <a:schemeClr val="bg1"/>
                </a:solidFill>
              </a:rPr>
            </a:b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DE50389B-5F83-023E-A72E-B1B468A985BC}"/>
              </a:ext>
            </a:extLst>
          </p:cNvPr>
          <p:cNvSpPr/>
          <p:nvPr/>
        </p:nvSpPr>
        <p:spPr>
          <a:xfrm>
            <a:off x="4484914" y="2821577"/>
            <a:ext cx="2525486" cy="97536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51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DD7EE3B-F737-57E3-65A5-062A585B6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629006"/>
              </p:ext>
            </p:extLst>
          </p:nvPr>
        </p:nvGraphicFramePr>
        <p:xfrm>
          <a:off x="482139" y="178601"/>
          <a:ext cx="1305098" cy="6500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863">
                  <a:extLst>
                    <a:ext uri="{9D8B030D-6E8A-4147-A177-3AD203B41FA5}">
                      <a16:colId xmlns:a16="http://schemas.microsoft.com/office/drawing/2014/main" val="2204885102"/>
                    </a:ext>
                  </a:extLst>
                </a:gridCol>
                <a:gridCol w="828235">
                  <a:extLst>
                    <a:ext uri="{9D8B030D-6E8A-4147-A177-3AD203B41FA5}">
                      <a16:colId xmlns:a16="http://schemas.microsoft.com/office/drawing/2014/main" val="1688709785"/>
                    </a:ext>
                  </a:extLst>
                </a:gridCol>
              </a:tblGrid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TOTAL NET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484161395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YEAR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GENERATION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523864216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1989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15,468,308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880259684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26,570,391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2546882763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1991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23,727,640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4174177346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1992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15,996,100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856533242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1993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31,752,840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2662541990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1994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34,709,840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431747136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1995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39,361,020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2148909887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1996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47,412,320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386153699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1997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47,946,740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991234031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1998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49,499,260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273532718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1999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41,133,060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650735300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41,957,120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206231527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2001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32,297,020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696803282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2002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50,557,920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622301791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2003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42,918,020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346661936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2004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49,562,740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711126726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2005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45,273,280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952507979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2006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58,563,415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322016027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2007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46,240,140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37060596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2008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52,392,100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306099913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2009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48,580,200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2111615300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51,956,600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2360501210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2011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50,998,900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2025587862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2012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40,940,700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4066117427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2013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40,341,000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376737268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2014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39,968,045</a:t>
                      </a:r>
                      <a:endParaRPr lang="en-US" sz="10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418587651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2015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41,001,650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252537643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2016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39,058,992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262922886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2017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37,906,372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192555698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2018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31,801,156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519439583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2019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42,798,477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995988355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37,690,912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601077537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2021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26,965,199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66725960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2022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47,104,470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132895049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2023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48,424,836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215343082"/>
                  </a:ext>
                </a:extLst>
              </a:tr>
              <a:tr h="162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2024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42,523,076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812553925"/>
                  </a:ext>
                </a:extLst>
              </a:tr>
              <a:tr h="33770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2025</a:t>
                      </a:r>
                      <a:endParaRPr lang="en-US" sz="10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26,870,026</a:t>
                      </a:r>
                      <a:endParaRPr lang="en-US" sz="10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3" marR="3043" marT="3043" marB="0" anchor="b"/>
                </a:tc>
                <a:extLst>
                  <a:ext uri="{0D108BD9-81ED-4DB2-BD59-A6C34878D82A}">
                    <a16:rowId xmlns:a16="http://schemas.microsoft.com/office/drawing/2014/main" val="3709516358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DBB93C0-F614-6273-F62A-11C44D9AD7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55226"/>
              </p:ext>
            </p:extLst>
          </p:nvPr>
        </p:nvGraphicFramePr>
        <p:xfrm>
          <a:off x="1787237" y="178601"/>
          <a:ext cx="9922624" cy="6500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945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level of water&#10;&#10;AI-generated content may be incorrect.">
            <a:extLst>
              <a:ext uri="{FF2B5EF4-FFF2-40B4-BE49-F238E27FC236}">
                <a16:creationId xmlns:a16="http://schemas.microsoft.com/office/drawing/2014/main" id="{90522230-C03F-57A9-81DF-D1ABE5CA3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8" y="116378"/>
            <a:ext cx="11293564" cy="66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9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8036-4504-D1B9-3539-3427ED23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1"/>
            <a:ext cx="9905998" cy="87956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Bladder Removal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03360-5B0D-8E34-78EF-7E8FC3CA0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1698171"/>
            <a:ext cx="3196899" cy="67926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Started on time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41FB0-F84D-AFD4-5BF4-B9693BDF6C6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27918" y="2586444"/>
            <a:ext cx="3208735" cy="32047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9CE85-003A-5492-762A-BDEAB38E4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4766" y="1698171"/>
            <a:ext cx="3337676" cy="67926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Removal Went smoothly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8F85B3-B42D-26BA-6E73-0F1905E935A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04213" y="2586444"/>
            <a:ext cx="3195830" cy="32079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FE0FEB-9DAB-A1EB-E3C7-9DECED4A2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2442" y="1698171"/>
            <a:ext cx="3194968" cy="67926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Rubber is all gone.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6C8549-6128-262D-21CB-5C9C2C35AD9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52442" y="2583271"/>
            <a:ext cx="3194968" cy="320792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Water pouring water from a pipe&#10;&#10;AI-generated content may be incorrect.">
            <a:extLst>
              <a:ext uri="{FF2B5EF4-FFF2-40B4-BE49-F238E27FC236}">
                <a16:creationId xmlns:a16="http://schemas.microsoft.com/office/drawing/2014/main" id="{C381B7D8-C547-80F4-9750-B11D8594B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435" y="2589753"/>
            <a:ext cx="3207931" cy="3194967"/>
          </a:xfrm>
          <a:prstGeom prst="rect">
            <a:avLst/>
          </a:prstGeom>
        </p:spPr>
      </p:pic>
      <p:pic>
        <p:nvPicPr>
          <p:cNvPr id="12" name="Picture 11" descr="A group of people standing on a bridge&#10;&#10;AI-generated content may be incorrect.">
            <a:extLst>
              <a:ext uri="{FF2B5EF4-FFF2-40B4-BE49-F238E27FC236}">
                <a16:creationId xmlns:a16="http://schemas.microsoft.com/office/drawing/2014/main" id="{79746CA3-D4CB-30E6-DD66-6FAFDF8AF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6755" y="2581284"/>
            <a:ext cx="3204757" cy="3208735"/>
          </a:xfrm>
          <a:prstGeom prst="rect">
            <a:avLst/>
          </a:prstGeom>
        </p:spPr>
      </p:pic>
      <p:pic>
        <p:nvPicPr>
          <p:cNvPr id="14" name="Picture 13" descr="A view of a dam from a window&#10;&#10;AI-generated content may be incorrect.">
            <a:extLst>
              <a:ext uri="{FF2B5EF4-FFF2-40B4-BE49-F238E27FC236}">
                <a16:creationId xmlns:a16="http://schemas.microsoft.com/office/drawing/2014/main" id="{497B6E80-D35D-1682-EE11-90D2ED2B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7548" y="2588167"/>
            <a:ext cx="3204757" cy="319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5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CD0C-D032-AA33-926C-142D29626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3551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Unit 1 and 2 SCROLL Cages</a:t>
            </a:r>
          </a:p>
        </p:txBody>
      </p:sp>
      <p:pic>
        <p:nvPicPr>
          <p:cNvPr id="4" name="Picture 3" descr="A close-up of a rock&#10;&#10;AI-generated content may be incorrect.">
            <a:extLst>
              <a:ext uri="{FF2B5EF4-FFF2-40B4-BE49-F238E27FC236}">
                <a16:creationId xmlns:a16="http://schemas.microsoft.com/office/drawing/2014/main" id="{1626B56D-59DF-5608-6ED1-5328F656E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746" y="-1323304"/>
            <a:ext cx="4810691" cy="1012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5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D911-BCC8-2CC8-F2B6-FFC6EECD8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a concrete structure&#10;&#10;AI-generated content may be incorrect.">
            <a:extLst>
              <a:ext uri="{FF2B5EF4-FFF2-40B4-BE49-F238E27FC236}">
                <a16:creationId xmlns:a16="http://schemas.microsoft.com/office/drawing/2014/main" id="{CA7C6516-5E31-6816-1C1C-BD4914BD6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4" y="261256"/>
            <a:ext cx="3788228" cy="3048001"/>
          </a:xfrm>
          <a:prstGeom prst="rect">
            <a:avLst/>
          </a:prstGeom>
        </p:spPr>
      </p:pic>
      <p:pic>
        <p:nvPicPr>
          <p:cNvPr id="6" name="Picture 5" descr="A person standing in a dark room&#10;&#10;AI-generated content may be incorrect.">
            <a:extLst>
              <a:ext uri="{FF2B5EF4-FFF2-40B4-BE49-F238E27FC236}">
                <a16:creationId xmlns:a16="http://schemas.microsoft.com/office/drawing/2014/main" id="{7EB93EA9-C8F3-DA88-F91C-4585B141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15" y="261256"/>
            <a:ext cx="3788228" cy="3048001"/>
          </a:xfrm>
          <a:prstGeom prst="rect">
            <a:avLst/>
          </a:prstGeom>
        </p:spPr>
      </p:pic>
      <p:pic>
        <p:nvPicPr>
          <p:cNvPr id="8" name="Picture 7" descr="A close-up of a crack in a metal pipe&#10;&#10;AI-generated content may be incorrect.">
            <a:extLst>
              <a:ext uri="{FF2B5EF4-FFF2-40B4-BE49-F238E27FC236}">
                <a16:creationId xmlns:a16="http://schemas.microsoft.com/office/drawing/2014/main" id="{B313471A-E31E-7FDF-2C88-E6C9AF242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46" y="261256"/>
            <a:ext cx="3214251" cy="3048001"/>
          </a:xfrm>
          <a:prstGeom prst="rect">
            <a:avLst/>
          </a:prstGeom>
        </p:spPr>
      </p:pic>
      <p:pic>
        <p:nvPicPr>
          <p:cNvPr id="10" name="Picture 9" descr="A concrete slab in a dark room&#10;&#10;AI-generated content may be incorrect.">
            <a:extLst>
              <a:ext uri="{FF2B5EF4-FFF2-40B4-BE49-F238E27FC236}">
                <a16:creationId xmlns:a16="http://schemas.microsoft.com/office/drawing/2014/main" id="{C7C16FA7-8FBE-DB5B-3BC0-FBB79741B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4" y="3548744"/>
            <a:ext cx="3788228" cy="3134689"/>
          </a:xfrm>
          <a:prstGeom prst="rect">
            <a:avLst/>
          </a:prstGeom>
        </p:spPr>
      </p:pic>
      <p:pic>
        <p:nvPicPr>
          <p:cNvPr id="12" name="Picture 11" descr="A close-up of a concrete wall&#10;&#10;AI-generated content may be incorrect.">
            <a:extLst>
              <a:ext uri="{FF2B5EF4-FFF2-40B4-BE49-F238E27FC236}">
                <a16:creationId xmlns:a16="http://schemas.microsoft.com/office/drawing/2014/main" id="{77F83CE4-A6DE-35C9-BC27-59CEACBD9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15" y="3548744"/>
            <a:ext cx="3788228" cy="3134689"/>
          </a:xfrm>
          <a:prstGeom prst="rect">
            <a:avLst/>
          </a:prstGeom>
        </p:spPr>
      </p:pic>
      <p:pic>
        <p:nvPicPr>
          <p:cNvPr id="14" name="Picture 13" descr="A close up of a concrete structure&#10;&#10;AI-generated content may be incorrect.">
            <a:extLst>
              <a:ext uri="{FF2B5EF4-FFF2-40B4-BE49-F238E27FC236}">
                <a16:creationId xmlns:a16="http://schemas.microsoft.com/office/drawing/2014/main" id="{349598B5-087F-2BFD-BFA9-7857B1E7F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46" y="3548744"/>
            <a:ext cx="3214250" cy="313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13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6066-D4B9-A30E-F6EE-08EB4EBE2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357447"/>
            <a:ext cx="8791575" cy="8811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updates</a:t>
            </a:r>
            <a:r>
              <a:rPr lang="en-US" sz="54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67AEC-891C-94C4-87DB-8ED2ACC5D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1172096"/>
            <a:ext cx="8791575" cy="3890356"/>
          </a:xfrm>
        </p:spPr>
        <p:txBody>
          <a:bodyPr>
            <a:no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Unit 1: </a:t>
            </a:r>
            <a:r>
              <a:rPr lang="en-US" sz="2400" dirty="0">
                <a:solidFill>
                  <a:schemeClr val="bg1"/>
                </a:solidFill>
              </a:rPr>
              <a:t>up and running,  Work horse of the plant.  Operating at a 300 </a:t>
            </a:r>
            <a:r>
              <a:rPr lang="en-US" sz="2400" dirty="0" err="1">
                <a:solidFill>
                  <a:schemeClr val="bg1"/>
                </a:solidFill>
              </a:rPr>
              <a:t>Kws</a:t>
            </a:r>
            <a:r>
              <a:rPr lang="en-US" sz="2400" dirty="0">
                <a:solidFill>
                  <a:schemeClr val="bg1"/>
                </a:solidFill>
              </a:rPr>
              <a:t> lose do the lack of head pressure.    ON the list to be overhauled and cleaned.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Unit 2: </a:t>
            </a:r>
            <a:r>
              <a:rPr lang="en-US" sz="2400" dirty="0">
                <a:solidFill>
                  <a:schemeClr val="bg1"/>
                </a:solidFill>
              </a:rPr>
              <a:t>Down for the foreseeable future.  </a:t>
            </a:r>
            <a:r>
              <a:rPr lang="en-US" sz="2400" u="sng" dirty="0">
                <a:solidFill>
                  <a:schemeClr val="bg1"/>
                </a:solidFill>
              </a:rPr>
              <a:t>Needs</a:t>
            </a:r>
            <a:r>
              <a:rPr lang="en-US" sz="2400" dirty="0">
                <a:solidFill>
                  <a:schemeClr val="bg1"/>
                </a:solidFill>
              </a:rPr>
              <a:t> to be overhauled, cleaned and upgraded turbine.  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Unit 3: </a:t>
            </a:r>
            <a:r>
              <a:rPr lang="en-US" sz="2400" dirty="0">
                <a:solidFill>
                  <a:schemeClr val="bg1"/>
                </a:solidFill>
              </a:rPr>
              <a:t>Running smoothly.    Lose of 600 </a:t>
            </a:r>
            <a:r>
              <a:rPr lang="en-US" sz="2400" dirty="0" err="1">
                <a:solidFill>
                  <a:schemeClr val="bg1"/>
                </a:solidFill>
              </a:rPr>
              <a:t>kws</a:t>
            </a:r>
            <a:r>
              <a:rPr lang="en-US" sz="2400" dirty="0">
                <a:solidFill>
                  <a:schemeClr val="bg1"/>
                </a:solidFill>
              </a:rPr>
              <a:t> lack of head pressure. On the list for a cleaning.   Overhaul possible in the future.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Unit 4: </a:t>
            </a:r>
            <a:r>
              <a:rPr lang="en-US" sz="2400" dirty="0">
                <a:solidFill>
                  <a:schemeClr val="bg1"/>
                </a:solidFill>
              </a:rPr>
              <a:t>Down for repairs. Short term.  Not enough water to test its new </a:t>
            </a:r>
            <a:r>
              <a:rPr lang="en-US" sz="2400" dirty="0" err="1">
                <a:solidFill>
                  <a:schemeClr val="bg1"/>
                </a:solidFill>
              </a:rPr>
              <a:t>kws</a:t>
            </a:r>
            <a:r>
              <a:rPr lang="en-US" sz="2400" dirty="0">
                <a:solidFill>
                  <a:schemeClr val="bg1"/>
                </a:solidFill>
              </a:rPr>
              <a:t> range.</a:t>
            </a:r>
          </a:p>
        </p:txBody>
      </p:sp>
    </p:spTree>
    <p:extLst>
      <p:ext uri="{BB962C8B-B14F-4D97-AF65-F5344CB8AC3E}">
        <p14:creationId xmlns:p14="http://schemas.microsoft.com/office/powerpoint/2010/main" val="121304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D8513-2295-7B91-B42C-13F20698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367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Plant shut down</a:t>
            </a:r>
          </a:p>
        </p:txBody>
      </p:sp>
      <p:pic>
        <p:nvPicPr>
          <p:cNvPr id="5" name="Content Placeholder 4" descr="A person standing on a wet beach&#10;&#10;AI-generated content may be incorrect.">
            <a:extLst>
              <a:ext uri="{FF2B5EF4-FFF2-40B4-BE49-F238E27FC236}">
                <a16:creationId xmlns:a16="http://schemas.microsoft.com/office/drawing/2014/main" id="{5048A969-8808-B69B-89B6-30BA2EE39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599" y="1990898"/>
            <a:ext cx="4838009" cy="3366657"/>
          </a:xfrm>
        </p:spPr>
      </p:pic>
      <p:pic>
        <p:nvPicPr>
          <p:cNvPr id="7" name="Picture 6" descr="A person wearing a yellow vest and blue jeans&#10;&#10;AI-generated content may be incorrect.">
            <a:extLst>
              <a:ext uri="{FF2B5EF4-FFF2-40B4-BE49-F238E27FC236}">
                <a16:creationId xmlns:a16="http://schemas.microsoft.com/office/drawing/2014/main" id="{85A8DECB-64DF-7A0C-505C-067B601C7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0438" y="1924398"/>
            <a:ext cx="4838009" cy="3499659"/>
          </a:xfrm>
          <a:prstGeom prst="rect">
            <a:avLst/>
          </a:prstGeom>
        </p:spPr>
      </p:pic>
      <p:pic>
        <p:nvPicPr>
          <p:cNvPr id="9" name="Picture 8" descr="A person's feet in mud&#10;&#10;AI-generated content may be incorrect.">
            <a:extLst>
              <a:ext uri="{FF2B5EF4-FFF2-40B4-BE49-F238E27FC236}">
                <a16:creationId xmlns:a16="http://schemas.microsoft.com/office/drawing/2014/main" id="{A5F0BE3C-C1CB-0875-F21F-332E73E03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9229" y="1924400"/>
            <a:ext cx="4838009" cy="34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39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89FB3-EC29-CED7-6E9F-5F13FA17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hole in a concrete wall&#10;&#10;AI-generated content may be incorrect.">
            <a:extLst>
              <a:ext uri="{FF2B5EF4-FFF2-40B4-BE49-F238E27FC236}">
                <a16:creationId xmlns:a16="http://schemas.microsoft.com/office/drawing/2014/main" id="{E24F44E4-1588-ECF6-8D28-C3A10D50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3539" y="1521231"/>
            <a:ext cx="5602777" cy="3632661"/>
          </a:xfrm>
        </p:spPr>
      </p:pic>
      <p:pic>
        <p:nvPicPr>
          <p:cNvPr id="7" name="Picture 6" descr="A long shot of a tunnel&#10;&#10;AI-generated content may be incorrect.">
            <a:extLst>
              <a:ext uri="{FF2B5EF4-FFF2-40B4-BE49-F238E27FC236}">
                <a16:creationId xmlns:a16="http://schemas.microsoft.com/office/drawing/2014/main" id="{2C75AC3B-69AD-DD27-111A-8051FEBFD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54" y="523702"/>
            <a:ext cx="3574471" cy="5602779"/>
          </a:xfrm>
          <a:prstGeom prst="rect">
            <a:avLst/>
          </a:prstGeom>
        </p:spPr>
      </p:pic>
      <p:pic>
        <p:nvPicPr>
          <p:cNvPr id="9" name="Picture 8" descr="A green and brown paint on a concrete surface&#10;&#10;AI-generated content may be incorrect.">
            <a:extLst>
              <a:ext uri="{FF2B5EF4-FFF2-40B4-BE49-F238E27FC236}">
                <a16:creationId xmlns:a16="http://schemas.microsoft.com/office/drawing/2014/main" id="{788F4F5A-641E-B6B4-316B-B5D40031A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19" y="523702"/>
            <a:ext cx="3222769" cy="56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1FCD-0AD4-D78D-8845-E837FF06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Generation Update: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85B2E2-0FD4-44E3-B917-778E26BC8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960093"/>
              </p:ext>
            </p:extLst>
          </p:nvPr>
        </p:nvGraphicFramePr>
        <p:xfrm>
          <a:off x="265048" y="1645920"/>
          <a:ext cx="4968802" cy="4330935"/>
        </p:xfrm>
        <a:graphic>
          <a:graphicData uri="http://schemas.openxmlformats.org/drawingml/2006/table">
            <a:tbl>
              <a:tblPr/>
              <a:tblGrid>
                <a:gridCol w="637886">
                  <a:extLst>
                    <a:ext uri="{9D8B030D-6E8A-4147-A177-3AD203B41FA5}">
                      <a16:colId xmlns:a16="http://schemas.microsoft.com/office/drawing/2014/main" val="2519492167"/>
                    </a:ext>
                  </a:extLst>
                </a:gridCol>
                <a:gridCol w="1107908">
                  <a:extLst>
                    <a:ext uri="{9D8B030D-6E8A-4147-A177-3AD203B41FA5}">
                      <a16:colId xmlns:a16="http://schemas.microsoft.com/office/drawing/2014/main" val="1826662190"/>
                    </a:ext>
                  </a:extLst>
                </a:gridCol>
                <a:gridCol w="1152674">
                  <a:extLst>
                    <a:ext uri="{9D8B030D-6E8A-4147-A177-3AD203B41FA5}">
                      <a16:colId xmlns:a16="http://schemas.microsoft.com/office/drawing/2014/main" val="1566052241"/>
                    </a:ext>
                  </a:extLst>
                </a:gridCol>
                <a:gridCol w="1063144">
                  <a:extLst>
                    <a:ext uri="{9D8B030D-6E8A-4147-A177-3AD203B41FA5}">
                      <a16:colId xmlns:a16="http://schemas.microsoft.com/office/drawing/2014/main" val="1149069491"/>
                    </a:ext>
                  </a:extLst>
                </a:gridCol>
                <a:gridCol w="1007190">
                  <a:extLst>
                    <a:ext uri="{9D8B030D-6E8A-4147-A177-3AD203B41FA5}">
                      <a16:colId xmlns:a16="http://schemas.microsoft.com/office/drawing/2014/main" val="3063364669"/>
                    </a:ext>
                  </a:extLst>
                </a:gridCol>
              </a:tblGrid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839271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Jan.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1,779,198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5,024,988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4,650,979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3,297,600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261760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Feb.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3,331,956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4,125,687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3,465,096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1,655,341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5073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6,234,722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4,682,257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5,485,376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5,316,154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921646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6,635,646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6,415,680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5,163,013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5,954,113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39805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5,626,600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3,065,025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4,706,361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6,006,281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551933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4,072,000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2,101,322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3,566,715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2,713,545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287878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2,005,700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4,546,138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2,489,026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1,506,482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76973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746,939</a:t>
                      </a:r>
                    </a:p>
                  </a:txBody>
                  <a:tcPr marL="5024" marR="5024" marT="50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4,216,312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3,523,104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157,697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123163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2,622,000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2,206,770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923,140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138,000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1629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3,439,147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3,169,869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1,581,280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124,813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671597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5,074,720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4,252,969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2,721,792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070589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5,535,842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4,618,251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4,247,194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61050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495972"/>
                  </a:ext>
                </a:extLst>
              </a:tr>
              <a:tr h="28872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47,104,470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48,425,268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42,523,076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26,870,026</a:t>
                      </a:r>
                    </a:p>
                  </a:txBody>
                  <a:tcPr marL="5024" marR="5024" marT="50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280913"/>
                  </a:ext>
                </a:extLst>
              </a:tr>
            </a:tbl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5F775A6-33CE-FB23-4418-90361D63EC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261426"/>
              </p:ext>
            </p:extLst>
          </p:nvPr>
        </p:nvGraphicFramePr>
        <p:xfrm>
          <a:off x="5233850" y="1645920"/>
          <a:ext cx="6689926" cy="4330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3278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5C2C7-FBE9-D936-3CC3-1688983B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F5BBB2-9E46-C77F-8FC3-87CA36B5B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973023"/>
              </p:ext>
            </p:extLst>
          </p:nvPr>
        </p:nvGraphicFramePr>
        <p:xfrm>
          <a:off x="1055716" y="618518"/>
          <a:ext cx="9908771" cy="5739041"/>
        </p:xfrm>
        <a:graphic>
          <a:graphicData uri="http://schemas.openxmlformats.org/drawingml/2006/table">
            <a:tbl>
              <a:tblPr/>
              <a:tblGrid>
                <a:gridCol w="1039091">
                  <a:extLst>
                    <a:ext uri="{9D8B030D-6E8A-4147-A177-3AD203B41FA5}">
                      <a16:colId xmlns:a16="http://schemas.microsoft.com/office/drawing/2014/main" val="1557632550"/>
                    </a:ext>
                  </a:extLst>
                </a:gridCol>
                <a:gridCol w="1097246">
                  <a:extLst>
                    <a:ext uri="{9D8B030D-6E8A-4147-A177-3AD203B41FA5}">
                      <a16:colId xmlns:a16="http://schemas.microsoft.com/office/drawing/2014/main" val="5242044"/>
                    </a:ext>
                  </a:extLst>
                </a:gridCol>
                <a:gridCol w="1047438">
                  <a:extLst>
                    <a:ext uri="{9D8B030D-6E8A-4147-A177-3AD203B41FA5}">
                      <a16:colId xmlns:a16="http://schemas.microsoft.com/office/drawing/2014/main" val="2316808245"/>
                    </a:ext>
                  </a:extLst>
                </a:gridCol>
                <a:gridCol w="1080654">
                  <a:extLst>
                    <a:ext uri="{9D8B030D-6E8A-4147-A177-3AD203B41FA5}">
                      <a16:colId xmlns:a16="http://schemas.microsoft.com/office/drawing/2014/main" val="708152788"/>
                    </a:ext>
                  </a:extLst>
                </a:gridCol>
                <a:gridCol w="1022466">
                  <a:extLst>
                    <a:ext uri="{9D8B030D-6E8A-4147-A177-3AD203B41FA5}">
                      <a16:colId xmlns:a16="http://schemas.microsoft.com/office/drawing/2014/main" val="1161999618"/>
                    </a:ext>
                  </a:extLst>
                </a:gridCol>
                <a:gridCol w="1080654">
                  <a:extLst>
                    <a:ext uri="{9D8B030D-6E8A-4147-A177-3AD203B41FA5}">
                      <a16:colId xmlns:a16="http://schemas.microsoft.com/office/drawing/2014/main" val="45902869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9347801"/>
                    </a:ext>
                  </a:extLst>
                </a:gridCol>
                <a:gridCol w="1221746">
                  <a:extLst>
                    <a:ext uri="{9D8B030D-6E8A-4147-A177-3AD203B41FA5}">
                      <a16:colId xmlns:a16="http://schemas.microsoft.com/office/drawing/2014/main" val="2572131150"/>
                    </a:ext>
                  </a:extLst>
                </a:gridCol>
                <a:gridCol w="1130756">
                  <a:extLst>
                    <a:ext uri="{9D8B030D-6E8A-4147-A177-3AD203B41FA5}">
                      <a16:colId xmlns:a16="http://schemas.microsoft.com/office/drawing/2014/main" val="2706556775"/>
                    </a:ext>
                  </a:extLst>
                </a:gridCol>
              </a:tblGrid>
              <a:tr h="37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year Average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2354749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4,383,305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4,416,768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1,896,084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1,779,198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5,024,800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4,650,979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3,297,600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3,691,856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254573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4,073,777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2,194,360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1,203,774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3,331,956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4,125,700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3,465,096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1,655,341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3,065,777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511772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4,553,630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6,650,904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4,614,358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6,234,722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4,682,000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5,485,376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5,316,154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5,370,165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273066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6,234,585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5,918,104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5,345,449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6,635,646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6,415,680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5,163,013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5,954,113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5,952,080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475230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6,670,036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4,092,748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3,268,811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5,626,600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3,065,025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4,706,361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6,006,281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4,571,597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9122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3,185,053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945,474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192,050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4,072,000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2,101,322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3,566,715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2,713,545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2,343,769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523377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 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1,138,500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1,081,500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136,857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2,005,700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4,546,138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2,489,026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1,506,482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1,899,620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501425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739,600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804,500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136,928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746,939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4,216,312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3,523,104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157,697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1,694,564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001516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September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1,325,400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232,500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132,864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2,622,000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2,206,770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923,140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138,000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1,240,446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057220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4,951,900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3,167,400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1,268,066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3,439,147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3,169,869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1,581,280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124,813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2,929,610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91121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5,543,000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3,114,400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4,212,818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5,074,720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4,252,969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2,721,792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4,153,283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315149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4,982,800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4,020,700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4,557,140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5,535,842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4,618,251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4,247,194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4,660,321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572901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7" marR="5127" marT="51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924015"/>
                  </a:ext>
                </a:extLst>
              </a:tr>
              <a:tr h="3747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</a:t>
                      </a:r>
                    </a:p>
                  </a:txBody>
                  <a:tcPr marL="5127" marR="5127" marT="51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47,781,586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36,639,358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26,965,199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47,104,470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48,424,836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42,523,076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26,870,026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41,573,088</a:t>
                      </a:r>
                    </a:p>
                  </a:txBody>
                  <a:tcPr marL="5127" marR="5127" marT="5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238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0902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3025</TotalTime>
  <Words>421</Words>
  <Application>Microsoft Office PowerPoint</Application>
  <PresentationFormat>Widescreen</PresentationFormat>
  <Paragraphs>293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Tw Cen MT</vt:lpstr>
      <vt:lpstr>Circuit</vt:lpstr>
      <vt:lpstr>Orman Croft Hydro Update </vt:lpstr>
      <vt:lpstr>Bladder Removal</vt:lpstr>
      <vt:lpstr>Unit 1 and 2 SCROLL Cages</vt:lpstr>
      <vt:lpstr>PowerPoint Presentation</vt:lpstr>
      <vt:lpstr>Unit updates:</vt:lpstr>
      <vt:lpstr>Plant shut down</vt:lpstr>
      <vt:lpstr>PowerPoint Presentation</vt:lpstr>
      <vt:lpstr>Generation Update: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Chevalier</dc:creator>
  <cp:lastModifiedBy>Dianne Day</cp:lastModifiedBy>
  <cp:revision>8</cp:revision>
  <dcterms:created xsi:type="dcterms:W3CDTF">2025-10-31T14:02:46Z</dcterms:created>
  <dcterms:modified xsi:type="dcterms:W3CDTF">2025-11-10T22:55:01Z</dcterms:modified>
</cp:coreProperties>
</file>