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43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6A873-3F76-1EDC-FA97-D07F443921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B00311-EF88-4C9E-F3FF-F90C57D885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266C91-7408-004E-9D47-53623DA86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AC9F-35F5-4F99-A1F9-07464D9DF915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97D7E1-D3B3-C440-75A6-C94BBF341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2F8BAF-AF82-F20D-CB49-F25A67D6B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1C05D-6439-46B1-9452-2C69F1D88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49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B0C71-6AE3-1FCE-BE84-6D27676A4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CED332-95A5-35FC-3AD2-4E5B982153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2C406B-1DCA-9658-5FA3-CBA5CE47B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AC9F-35F5-4F99-A1F9-07464D9DF915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660F98-9605-891A-42AD-358747EF2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C7C3D7-FCE5-4806-D4C7-F68EEDE23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1C05D-6439-46B1-9452-2C69F1D88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225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011F8A-4CE4-E7F8-F582-A6631D6820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4B4555-2DB8-E9D2-972F-A978815034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BFA94F-169D-A02D-263E-644B89E98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AC9F-35F5-4F99-A1F9-07464D9DF915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0AF47-675F-921B-9A08-749583789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5123ED-08AC-B824-C581-5B92A1130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1C05D-6439-46B1-9452-2C69F1D88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678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644CC-80A9-4ADF-EE62-A4FEABB2C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34320D-22F6-CFFF-3F63-A7886C386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43616C-116B-628E-3253-4836854DA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AC9F-35F5-4F99-A1F9-07464D9DF915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B8516-92F7-0EE0-0E6D-C5080AEA6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01248E-363B-DD97-07E8-273795FD0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1C05D-6439-46B1-9452-2C69F1D88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333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396DB-7B7F-B37F-D665-C42EE76F3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ADECB4-4521-96BC-D2A3-D03697382B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E270B0-C9EF-FF4F-627C-60A4A8011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AC9F-35F5-4F99-A1F9-07464D9DF915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BFC9A-728F-6FFC-631F-D96666A40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700096-0EA0-655E-25C7-97C58CD8A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1C05D-6439-46B1-9452-2C69F1D88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742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F6693-6CED-1D41-BBEC-961718CA5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0B9BA3-E6BD-DF96-B899-64BB8950EF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3200BB-6F97-F29B-8F02-790CF7757F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6AB9F3-3C40-453E-0B44-72BD0C2F3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AC9F-35F5-4F99-A1F9-07464D9DF915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BC3163-FD2D-B88F-91D1-655E31BE4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A5F263-57D0-410C-23AE-AE2C3A7A0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1C05D-6439-46B1-9452-2C69F1D88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551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5FDCB-5726-5AB3-6F20-3945CF436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C596FC-8BDF-84D8-7BFE-4FD0187AA4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8A7E77-91A0-3F94-88BC-6972294AB7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8B62C1-34DC-30BE-6A90-1994907DFA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D4ECAE-08D0-6F09-586D-1DEA99373D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013BB4-43BD-69DA-42A5-C78B544EB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AC9F-35F5-4F99-A1F9-07464D9DF915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73BA76-A648-7B03-11C1-D60ABA928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F07B69-FAD6-C220-FC83-B1A10C46B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1C05D-6439-46B1-9452-2C69F1D88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865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3A8ED-E0E1-5F69-7E99-BD5BE6E9E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B597F1-F267-4FBD-9DF0-3FBB7CA17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AC9F-35F5-4F99-A1F9-07464D9DF915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9EE305-D06B-BD4A-B8CA-E96A6313B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8A6E93-DC3F-CC93-CDDC-88738047F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1C05D-6439-46B1-9452-2C69F1D88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191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EAA2D54-D183-5066-B1D9-F83A35D8D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AC9F-35F5-4F99-A1F9-07464D9DF915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975837-87EA-0486-BDA6-BF18316B4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14969F-125D-1865-9FE6-EA74431DB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1C05D-6439-46B1-9452-2C69F1D88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200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81EAC-9431-199C-A84C-25D6F9348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A6905-45D6-3C65-9A57-8B34F62A19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3FF2DC-B47B-386E-32A5-C8030F845A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7A6B35-C31C-DB11-005D-C737F9846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AC9F-35F5-4F99-A1F9-07464D9DF915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013A20-F264-EE90-FBF0-6932433EB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B6EC6C-E838-58C7-2D82-FF44AE761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1C05D-6439-46B1-9452-2C69F1D88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388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D2798-0835-EB53-87E4-98775C3BE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7CF1B3-C1A8-C722-D203-3CE983E3BD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8A8DBF-EE2F-45B3-3AE6-B4F6C9EEF3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663FB5-5E8A-EE46-4C43-F2A7C7F01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AC9F-35F5-4F99-A1F9-07464D9DF915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72D721-0A7B-176B-E6B4-71676874C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FC9A8-4990-79F7-1220-1D8A29F88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1C05D-6439-46B1-9452-2C69F1D88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487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F343C2-A243-C250-920C-7B1100459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9132C9-6BAB-0D42-6C9F-5B73C230D2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648439-A706-1612-2D3B-5C9549A397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51AC9F-35F5-4F99-A1F9-07464D9DF915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5BDD3B-2AED-3E17-43B8-F1E15017FC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41CDBC-B0BF-BC86-753E-8C60719B2D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F1C05D-6439-46B1-9452-2C69F1D88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176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5381EE-4515-F7AA-A5C1-FC71D73965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Local Option Tax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3EA04C-CE49-8764-A37C-40071BB527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Public Information Meeting </a:t>
            </a:r>
          </a:p>
          <a:p>
            <a:r>
              <a:rPr lang="en-US" dirty="0"/>
              <a:t>February 9, 2026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458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3C3D883-2454-7720-07E7-F2BE685095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2012" y="0"/>
            <a:ext cx="514797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608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90C0691-1F2A-FF0C-6F3A-F212DA0B2A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7425" y="0"/>
            <a:ext cx="533714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974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C5B1EC1-5AA8-544F-DCAD-88E6C505FC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4296" y="0"/>
            <a:ext cx="534340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887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D9BE40B-097C-9391-9768-5BF3CA26D00E}"/>
              </a:ext>
            </a:extLst>
          </p:cNvPr>
          <p:cNvGraphicFramePr>
            <a:graphicFrameLocks noGrp="1"/>
          </p:cNvGraphicFramePr>
          <p:nvPr/>
        </p:nvGraphicFramePr>
        <p:xfrm>
          <a:off x="2108202" y="2853531"/>
          <a:ext cx="7975596" cy="22955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357">
                  <a:extLst>
                    <a:ext uri="{9D8B030D-6E8A-4147-A177-3AD203B41FA5}">
                      <a16:colId xmlns:a16="http://schemas.microsoft.com/office/drawing/2014/main" val="3434526819"/>
                    </a:ext>
                  </a:extLst>
                </a:gridCol>
                <a:gridCol w="609357">
                  <a:extLst>
                    <a:ext uri="{9D8B030D-6E8A-4147-A177-3AD203B41FA5}">
                      <a16:colId xmlns:a16="http://schemas.microsoft.com/office/drawing/2014/main" val="748011428"/>
                    </a:ext>
                  </a:extLst>
                </a:gridCol>
                <a:gridCol w="977511">
                  <a:extLst>
                    <a:ext uri="{9D8B030D-6E8A-4147-A177-3AD203B41FA5}">
                      <a16:colId xmlns:a16="http://schemas.microsoft.com/office/drawing/2014/main" val="2947923002"/>
                    </a:ext>
                  </a:extLst>
                </a:gridCol>
                <a:gridCol w="609357">
                  <a:extLst>
                    <a:ext uri="{9D8B030D-6E8A-4147-A177-3AD203B41FA5}">
                      <a16:colId xmlns:a16="http://schemas.microsoft.com/office/drawing/2014/main" val="1337423867"/>
                    </a:ext>
                  </a:extLst>
                </a:gridCol>
                <a:gridCol w="723612">
                  <a:extLst>
                    <a:ext uri="{9D8B030D-6E8A-4147-A177-3AD203B41FA5}">
                      <a16:colId xmlns:a16="http://schemas.microsoft.com/office/drawing/2014/main" val="4154355021"/>
                    </a:ext>
                  </a:extLst>
                </a:gridCol>
                <a:gridCol w="609357">
                  <a:extLst>
                    <a:ext uri="{9D8B030D-6E8A-4147-A177-3AD203B41FA5}">
                      <a16:colId xmlns:a16="http://schemas.microsoft.com/office/drawing/2014/main" val="1029163608"/>
                    </a:ext>
                  </a:extLst>
                </a:gridCol>
                <a:gridCol w="790260">
                  <a:extLst>
                    <a:ext uri="{9D8B030D-6E8A-4147-A177-3AD203B41FA5}">
                      <a16:colId xmlns:a16="http://schemas.microsoft.com/office/drawing/2014/main" val="164356472"/>
                    </a:ext>
                  </a:extLst>
                </a:gridCol>
                <a:gridCol w="609357">
                  <a:extLst>
                    <a:ext uri="{9D8B030D-6E8A-4147-A177-3AD203B41FA5}">
                      <a16:colId xmlns:a16="http://schemas.microsoft.com/office/drawing/2014/main" val="4010640104"/>
                    </a:ext>
                  </a:extLst>
                </a:gridCol>
                <a:gridCol w="609357">
                  <a:extLst>
                    <a:ext uri="{9D8B030D-6E8A-4147-A177-3AD203B41FA5}">
                      <a16:colId xmlns:a16="http://schemas.microsoft.com/office/drawing/2014/main" val="616591508"/>
                    </a:ext>
                  </a:extLst>
                </a:gridCol>
                <a:gridCol w="609357">
                  <a:extLst>
                    <a:ext uri="{9D8B030D-6E8A-4147-A177-3AD203B41FA5}">
                      <a16:colId xmlns:a16="http://schemas.microsoft.com/office/drawing/2014/main" val="1812309128"/>
                    </a:ext>
                  </a:extLst>
                </a:gridCol>
                <a:gridCol w="609357">
                  <a:extLst>
                    <a:ext uri="{9D8B030D-6E8A-4147-A177-3AD203B41FA5}">
                      <a16:colId xmlns:a16="http://schemas.microsoft.com/office/drawing/2014/main" val="1838890487"/>
                    </a:ext>
                  </a:extLst>
                </a:gridCol>
                <a:gridCol w="609357">
                  <a:extLst>
                    <a:ext uri="{9D8B030D-6E8A-4147-A177-3AD203B41FA5}">
                      <a16:colId xmlns:a16="http://schemas.microsoft.com/office/drawing/2014/main" val="341291351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sng" strike="noStrike">
                          <a:effectLst/>
                        </a:rPr>
                        <a:t>SALES</a:t>
                      </a:r>
                      <a:endParaRPr lang="en-US" sz="11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sng" strike="noStrike">
                          <a:effectLst/>
                        </a:rPr>
                        <a:t>MEAL</a:t>
                      </a:r>
                      <a:endParaRPr lang="en-US" sz="11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sng" strike="noStrike">
                          <a:effectLst/>
                        </a:rPr>
                        <a:t>TOTAL</a:t>
                      </a:r>
                      <a:endParaRPr lang="en-US" sz="11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sng" strike="noStrike">
                          <a:effectLst/>
                        </a:rPr>
                        <a:t>LOT</a:t>
                      </a:r>
                      <a:endParaRPr lang="en-US" sz="11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sng" strike="noStrike">
                          <a:effectLst/>
                        </a:rPr>
                        <a:t>NET</a:t>
                      </a:r>
                      <a:endParaRPr lang="en-US" sz="11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sng" strike="noStrike">
                          <a:effectLst/>
                        </a:rPr>
                        <a:t>TOWN </a:t>
                      </a:r>
                      <a:endParaRPr lang="en-US" sz="11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sng" strike="noStrike">
                          <a:effectLst/>
                        </a:rPr>
                        <a:t>VILLAGE</a:t>
                      </a:r>
                      <a:endParaRPr lang="en-US" sz="11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5035842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68698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2025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$34,535,764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$9,266,775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$43,802,539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$438,025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$328,519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$252,960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$75,559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0163147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771544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2024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$35,767,891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$8,484,665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$44,252,556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$442,526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$331,894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$255,559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$76,336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87455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449593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2023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$31,153,092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$7,999,483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$39,152,575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03795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771948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2022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$31,742,239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$7,464,752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$39,206,991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658404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8814213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2021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$32,422,227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$6,623,804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$39,046,031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802689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11719791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A0D52502-AA4F-AE99-91E3-CD08BC6C6A6E}"/>
              </a:ext>
            </a:extLst>
          </p:cNvPr>
          <p:cNvSpPr txBox="1"/>
          <p:nvPr/>
        </p:nvSpPr>
        <p:spPr>
          <a:xfrm>
            <a:off x="3246120" y="914400"/>
            <a:ext cx="576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HISTORICAL DATA ON SALES AND MEALS</a:t>
            </a:r>
          </a:p>
          <a:p>
            <a:pPr algn="ctr"/>
            <a:r>
              <a:rPr lang="en-US" dirty="0">
                <a:latin typeface="Arial Rounded MT Bold" panose="020F0704030504030204" pitchFamily="34" charset="0"/>
              </a:rPr>
              <a:t>Town of Swanton</a:t>
            </a:r>
          </a:p>
        </p:txBody>
      </p:sp>
    </p:spTree>
    <p:extLst>
      <p:ext uri="{BB962C8B-B14F-4D97-AF65-F5344CB8AC3E}">
        <p14:creationId xmlns:p14="http://schemas.microsoft.com/office/powerpoint/2010/main" val="2293101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8020A3-7415-C008-D5BA-C96B850DE3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53634-44A3-B23D-3A26-D4E3FD25F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/>
              <a:t>ARTICLE 11 – TOWN MEETING WARNING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CAB130-FAAC-408B-270A-E916FF3B13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  <a:p>
            <a:r>
              <a:rPr lang="en-US" sz="2400" b="1" u="sng" dirty="0">
                <a:latin typeface="Arial Rounded MT Bold" panose="020F0704030504030204" pitchFamily="34" charset="0"/>
              </a:rPr>
              <a:t>Article 11:</a:t>
            </a:r>
            <a:r>
              <a:rPr lang="en-US" sz="2400" b="1" dirty="0">
                <a:latin typeface="Arial Rounded MT Bold" panose="020F0704030504030204" pitchFamily="34" charset="0"/>
              </a:rPr>
              <a:t>		Shall the Town of Swanton assess a one percent</a:t>
            </a:r>
          </a:p>
          <a:p>
            <a:pPr marL="0" indent="0">
              <a:buNone/>
            </a:pPr>
            <a:r>
              <a:rPr lang="en-US" sz="2400" b="1" dirty="0">
                <a:latin typeface="Arial Rounded MT Bold" panose="020F0704030504030204" pitchFamily="34" charset="0"/>
              </a:rPr>
              <a:t>   (1%) tax on sales, room, meals and alcoholic beverages pursuant to    </a:t>
            </a:r>
          </a:p>
          <a:p>
            <a:pPr marL="0" indent="0">
              <a:buNone/>
            </a:pPr>
            <a:r>
              <a:rPr lang="en-US" sz="2400" b="1" dirty="0">
                <a:latin typeface="Arial Rounded MT Bold" panose="020F0704030504030204" pitchFamily="34" charset="0"/>
              </a:rPr>
              <a:t>   24 V.S.A.</a:t>
            </a:r>
            <a:r>
              <a:rPr lang="en-US" sz="2400" b="1" dirty="0">
                <a:latin typeface="Arial Rounded MT Bold" panose="020F07040305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§138 (b),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latin typeface="Arial Rounded MT Bold" panose="020F07040305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be used for Capital Projects and Capital repairs.</a:t>
            </a:r>
          </a:p>
          <a:p>
            <a:pPr marL="0" indent="0">
              <a:buNone/>
            </a:pPr>
            <a:endParaRPr lang="en-US" sz="2400" b="1" dirty="0">
              <a:latin typeface="Arial Rounded MT Bold" panose="020F07040305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2400" b="1" i="1" dirty="0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Please remember to VOTE, March 3</a:t>
            </a:r>
            <a:r>
              <a:rPr lang="en-US" sz="2400" b="1" i="1" baseline="30000" dirty="0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rd</a:t>
            </a:r>
            <a:r>
              <a:rPr lang="en-US" sz="2400" b="1" i="1" dirty="0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7:00 am – 7:00 pm</a:t>
            </a:r>
          </a:p>
          <a:p>
            <a:pPr marL="0" indent="0" algn="ctr">
              <a:buNone/>
            </a:pPr>
            <a:endParaRPr lang="en-US" sz="2400" b="1" i="1" dirty="0">
              <a:solidFill>
                <a:srgbClr val="FF0000"/>
              </a:solidFill>
              <a:latin typeface="Arial Rounded MT Bold" panose="020F07040305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endParaRPr lang="en-US" b="1" i="1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000" b="1" i="1" dirty="0">
                <a:solidFill>
                  <a:schemeClr val="tx2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THANK-YOU FOR COMING THIS EVENING!</a:t>
            </a:r>
          </a:p>
          <a:p>
            <a:pPr marL="0" indent="0" algn="ctr">
              <a:buNone/>
            </a:pPr>
            <a:endParaRPr lang="en-US" sz="2400" b="1" i="1" dirty="0">
              <a:solidFill>
                <a:srgbClr val="FF0000"/>
              </a:solidFill>
              <a:latin typeface="Arial Rounded MT Bold" panose="020F07040305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endParaRPr lang="en-US" sz="2400" dirty="0">
              <a:latin typeface="Yu Gothic Medium" panose="020B0500000000000000" pitchFamily="34" charset="-128"/>
              <a:ea typeface="Yu Gothic Medium" panose="020B0500000000000000" pitchFamily="34" charset="-128"/>
            </a:endParaRPr>
          </a:p>
          <a:p>
            <a:pPr marL="0" indent="0">
              <a:buNone/>
            </a:pPr>
            <a:r>
              <a:rPr lang="en-US" sz="2400" b="1" u="sng" dirty="0">
                <a:latin typeface="Arial Rounded MT Bold" panose="020F070403050403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831329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155</Words>
  <Application>Microsoft Office PowerPoint</Application>
  <PresentationFormat>Widescreen</PresentationFormat>
  <Paragraphs>53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Yu Gothic Medium</vt:lpstr>
      <vt:lpstr>Aptos</vt:lpstr>
      <vt:lpstr>Aptos Display</vt:lpstr>
      <vt:lpstr>Arial</vt:lpstr>
      <vt:lpstr>Arial Rounded MT Bold</vt:lpstr>
      <vt:lpstr>Calibri</vt:lpstr>
      <vt:lpstr>Times New Roman</vt:lpstr>
      <vt:lpstr>Office Theme</vt:lpstr>
      <vt:lpstr>Local Option Tax </vt:lpstr>
      <vt:lpstr>PowerPoint Presentation</vt:lpstr>
      <vt:lpstr>PowerPoint Presentation</vt:lpstr>
      <vt:lpstr>PowerPoint Presentation</vt:lpstr>
      <vt:lpstr>PowerPoint Presentation</vt:lpstr>
      <vt:lpstr>ARTICLE 11 – TOWN MEETING WARNING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Christina Candels</dc:creator>
  <cp:lastModifiedBy>Dianne Day</cp:lastModifiedBy>
  <cp:revision>4</cp:revision>
  <dcterms:created xsi:type="dcterms:W3CDTF">2025-10-30T15:22:40Z</dcterms:created>
  <dcterms:modified xsi:type="dcterms:W3CDTF">2026-02-09T14:20:47Z</dcterms:modified>
</cp:coreProperties>
</file>