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86" r:id="rId5"/>
    <p:sldId id="315" r:id="rId6"/>
    <p:sldId id="314" r:id="rId7"/>
    <p:sldId id="313" r:id="rId8"/>
    <p:sldId id="316" r:id="rId9"/>
    <p:sldId id="308" r:id="rId10"/>
  </p:sldIdLst>
  <p:sldSz cx="18288000" cy="10287000"/>
  <p:notesSz cx="6858000" cy="9144000"/>
  <p:embeddedFontLst>
    <p:embeddedFont>
      <p:font typeface="Source Sans Pro" panose="020B0503030403020204" pitchFamily="34" charset="0"/>
      <p:regular r:id="rId12"/>
      <p:bold r:id="rId13"/>
      <p:italic r:id="rId14"/>
      <p:boldItalic r:id="rId15"/>
    </p:embeddedFont>
    <p:embeddedFont>
      <p:font typeface="Source Sans Pro Bold" panose="020B0703030403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874"/>
    <a:srgbClr val="A0C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B2E334-6B20-4D86-A3DA-E4686C32DE62}" v="9" dt="2025-11-10T21:14:01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04" autoAdjust="0"/>
  </p:normalViewPr>
  <p:slideViewPr>
    <p:cSldViewPr snapToGrid="0">
      <p:cViewPr varScale="1">
        <p:scale>
          <a:sx n="74" d="100"/>
          <a:sy n="74" d="100"/>
        </p:scale>
        <p:origin x="53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00C26-09F9-4D92-B160-08612458045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A5EE5-4C87-4150-8B13-FCAC19F4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3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92E6E"/>
                </a:solidFill>
                <a:effectLst/>
                <a:latin typeface="inherit"/>
              </a:rPr>
              <a:t>Introduce yourself and Josh. Why we’re here and short slide show to catch everyone up. Selectboard members have a summary sheet as well in front of them. </a:t>
            </a: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r>
              <a:rPr lang="en-US" b="0" i="1" dirty="0">
                <a:solidFill>
                  <a:srgbClr val="092E6E"/>
                </a:solidFill>
                <a:effectLst/>
                <a:latin typeface="inherit"/>
              </a:rPr>
              <a:t>"</a:t>
            </a:r>
            <a:r>
              <a:rPr lang="en-US" b="0" i="1" dirty="0">
                <a:solidFill>
                  <a:srgbClr val="222222"/>
                </a:solidFill>
                <a:effectLst/>
                <a:latin typeface="inherit"/>
              </a:rPr>
              <a:t>A true friendship is defined by knowing someone has your back, no matter what. A good friend will watch out for you and ensure you are safe, feel supported, and are loved. A good friend will never purposely lead you into making decisions or taking actions that aren't good for you. A true friend will always have your best interests at heart." ~Lia Miller</a:t>
            </a:r>
          </a:p>
          <a:p>
            <a:endParaRPr lang="en-US" b="0" i="1" dirty="0">
              <a:solidFill>
                <a:srgbClr val="222222"/>
              </a:solidFill>
              <a:effectLst/>
              <a:latin typeface="inherit"/>
            </a:endParaRPr>
          </a:p>
          <a:p>
            <a:pPr algn="l" rtl="0" fontAlgn="base"/>
            <a:r>
              <a:rPr lang="en-US" b="0" i="0" dirty="0">
                <a:solidFill>
                  <a:srgbClr val="092E6E"/>
                </a:solidFill>
                <a:effectLst/>
                <a:latin typeface="var(--ricos-custom-p-font-family,unset)"/>
              </a:rPr>
              <a:t>The definition above from writer Lia Miller reveals that friendship is about feeling safe, supported, and loved. When I apply this definition to our work throughout the watershed here in northern Vermont, I see a number of parallels to our work as the Friends of Northern Lake Champlain.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A5EE5-4C87-4150-8B13-FCAC19F42B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8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8A4FD-F8A3-F001-75D0-822A98C5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47168-1622-5C36-28E5-ABC7E8EDD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8D147-EA00-6A76-AD71-010A7196B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92E6E"/>
                </a:solidFill>
                <a:effectLst/>
                <a:latin typeface="inherit"/>
              </a:rPr>
              <a:t>Introduce yourself and Josh. Why we’re here and short slide show to catch everyone up. Selectboard members have a summary sheet as well in front of them. </a:t>
            </a: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r>
              <a:rPr lang="en-US" b="0" i="1" dirty="0">
                <a:solidFill>
                  <a:srgbClr val="092E6E"/>
                </a:solidFill>
                <a:effectLst/>
                <a:latin typeface="inherit"/>
              </a:rPr>
              <a:t>"</a:t>
            </a:r>
            <a:r>
              <a:rPr lang="en-US" b="0" i="1" dirty="0">
                <a:solidFill>
                  <a:srgbClr val="222222"/>
                </a:solidFill>
                <a:effectLst/>
                <a:latin typeface="inherit"/>
              </a:rPr>
              <a:t>A true friendship is defined by knowing someone has your back, no matter what. A good friend will watch out for you and ensure you are safe, feel supported, and are loved. A good friend will never purposely lead you into making decisions or taking actions that aren't good for you. A true friend will always have your best interests at heart." ~Lia Miller</a:t>
            </a:r>
          </a:p>
          <a:p>
            <a:endParaRPr lang="en-US" b="0" i="1" dirty="0">
              <a:solidFill>
                <a:srgbClr val="222222"/>
              </a:solidFill>
              <a:effectLst/>
              <a:latin typeface="inherit"/>
            </a:endParaRPr>
          </a:p>
          <a:p>
            <a:pPr algn="l" rtl="0" fontAlgn="base"/>
            <a:r>
              <a:rPr lang="en-US" b="0" i="0" dirty="0">
                <a:solidFill>
                  <a:srgbClr val="092E6E"/>
                </a:solidFill>
                <a:effectLst/>
                <a:latin typeface="var(--ricos-custom-p-font-family,unset)"/>
              </a:rPr>
              <a:t>The definition above from writer Lia Miller reveals that friendship is about feeling safe, supported, and loved. When I apply this definition to our work throughout the watershed here in northern Vermont, I see a number of parallels to our work as the Friends of Northern Lake Champlain.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7CFE3-810B-C87B-2E74-2BD401B11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A5EE5-4C87-4150-8B13-FCAC19F42B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6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8D7C8-2F25-5CB6-D8CE-22B85FB3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FB5E3-FCB2-9F4D-CAE2-3106393E2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4DA479-F9EE-4D3D-DA97-109C8EE2A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92E6E"/>
                </a:solidFill>
                <a:effectLst/>
                <a:latin typeface="inherit"/>
              </a:rPr>
              <a:t>Introduce yourself and Josh. Why we’re here and short slide show to catch everyone up. Selectboard members have a summary sheet as well in front of them. </a:t>
            </a: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r>
              <a:rPr lang="en-US" b="0" i="1" dirty="0">
                <a:solidFill>
                  <a:srgbClr val="092E6E"/>
                </a:solidFill>
                <a:effectLst/>
                <a:latin typeface="inherit"/>
              </a:rPr>
              <a:t>"</a:t>
            </a:r>
            <a:r>
              <a:rPr lang="en-US" b="0" i="1" dirty="0">
                <a:solidFill>
                  <a:srgbClr val="222222"/>
                </a:solidFill>
                <a:effectLst/>
                <a:latin typeface="inherit"/>
              </a:rPr>
              <a:t>A true friendship is defined by knowing someone has your back, no matter what. A good friend will watch out for you and ensure you are safe, feel supported, and are loved. A good friend will never purposely lead you into making decisions or taking actions that aren't good for you. A true friend will always have your best interests at heart." ~Lia Miller</a:t>
            </a:r>
          </a:p>
          <a:p>
            <a:endParaRPr lang="en-US" b="0" i="1" dirty="0">
              <a:solidFill>
                <a:srgbClr val="222222"/>
              </a:solidFill>
              <a:effectLst/>
              <a:latin typeface="inherit"/>
            </a:endParaRPr>
          </a:p>
          <a:p>
            <a:pPr algn="l" rtl="0" fontAlgn="base"/>
            <a:r>
              <a:rPr lang="en-US" b="0" i="0" dirty="0">
                <a:solidFill>
                  <a:srgbClr val="092E6E"/>
                </a:solidFill>
                <a:effectLst/>
                <a:latin typeface="var(--ricos-custom-p-font-family,unset)"/>
              </a:rPr>
              <a:t>The definition above from writer Lia Miller reveals that friendship is about feeling safe, supported, and loved. When I apply this definition to our work throughout the watershed here in northern Vermont, I see a number of parallels to our work as the Friends of Northern Lake Champlain.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DA1D9-5B8B-46AC-81B0-B39F186F2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A5EE5-4C87-4150-8B13-FCAC19F42B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8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50CC7-1168-73B0-48FB-D320014F6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3CB26-B087-95E9-A783-530DD32C9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A8558-B043-8A81-DC87-FA6319031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92E6E"/>
                </a:solidFill>
                <a:effectLst/>
                <a:latin typeface="inherit"/>
              </a:rPr>
              <a:t>Introduce yourself and Josh. Why we’re here and short slide show to catch everyone up. Selectboard members have a summary sheet as well in front of them. </a:t>
            </a: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r>
              <a:rPr lang="en-US" b="0" i="1" dirty="0">
                <a:solidFill>
                  <a:srgbClr val="092E6E"/>
                </a:solidFill>
                <a:effectLst/>
                <a:latin typeface="inherit"/>
              </a:rPr>
              <a:t>"</a:t>
            </a:r>
            <a:r>
              <a:rPr lang="en-US" b="0" i="1" dirty="0">
                <a:solidFill>
                  <a:srgbClr val="222222"/>
                </a:solidFill>
                <a:effectLst/>
                <a:latin typeface="inherit"/>
              </a:rPr>
              <a:t>A true friendship is defined by knowing someone has your back, no matter what. A good friend will watch out for you and ensure you are safe, feel supported, and are loved. A good friend will never purposely lead you into making decisions or taking actions that aren't good for you. A true friend will always have your best interests at heart." ~Lia Miller</a:t>
            </a:r>
          </a:p>
          <a:p>
            <a:endParaRPr lang="en-US" b="0" i="1" dirty="0">
              <a:solidFill>
                <a:srgbClr val="222222"/>
              </a:solidFill>
              <a:effectLst/>
              <a:latin typeface="inherit"/>
            </a:endParaRPr>
          </a:p>
          <a:p>
            <a:pPr algn="l" rtl="0" fontAlgn="base"/>
            <a:r>
              <a:rPr lang="en-US" b="0" i="0" dirty="0">
                <a:solidFill>
                  <a:srgbClr val="092E6E"/>
                </a:solidFill>
                <a:effectLst/>
                <a:latin typeface="var(--ricos-custom-p-font-family,unset)"/>
              </a:rPr>
              <a:t>The definition above from writer Lia Miller reveals that friendship is about feeling safe, supported, and loved. When I apply this definition to our work throughout the watershed here in northern Vermont, I see a number of parallels to our work as the Friends of Northern Lake Champlain.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6CD0C-024C-60DE-33A9-50F02F313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A5EE5-4C87-4150-8B13-FCAC19F42B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5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E8A8B-8D98-22D5-DE08-91D74800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566F55-62FA-10AF-0CB3-7F43B961C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CC346-D420-AFEE-F40F-0AE65A568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92E6E"/>
                </a:solidFill>
                <a:effectLst/>
                <a:latin typeface="inherit"/>
              </a:rPr>
              <a:t>Introduce yourself and Josh. Why we’re here and short slide show to catch everyone up. Selectboard members have a summary sheet as well in front of them. </a:t>
            </a: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endParaRPr lang="en-US" b="0" i="1" dirty="0">
              <a:solidFill>
                <a:srgbClr val="092E6E"/>
              </a:solidFill>
              <a:effectLst/>
              <a:latin typeface="inherit"/>
            </a:endParaRPr>
          </a:p>
          <a:p>
            <a:r>
              <a:rPr lang="en-US" b="0" i="1" dirty="0">
                <a:solidFill>
                  <a:srgbClr val="092E6E"/>
                </a:solidFill>
                <a:effectLst/>
                <a:latin typeface="inherit"/>
              </a:rPr>
              <a:t>"</a:t>
            </a:r>
            <a:r>
              <a:rPr lang="en-US" b="0" i="1" dirty="0">
                <a:solidFill>
                  <a:srgbClr val="222222"/>
                </a:solidFill>
                <a:effectLst/>
                <a:latin typeface="inherit"/>
              </a:rPr>
              <a:t>A true friendship is defined by knowing someone has your back, no matter what. A good friend will watch out for you and ensure you are safe, feel supported, and are loved. A good friend will never purposely lead you into making decisions or taking actions that aren't good for you. A true friend will always have your best interests at heart." ~Lia Miller</a:t>
            </a:r>
          </a:p>
          <a:p>
            <a:endParaRPr lang="en-US" b="0" i="1" dirty="0">
              <a:solidFill>
                <a:srgbClr val="222222"/>
              </a:solidFill>
              <a:effectLst/>
              <a:latin typeface="inherit"/>
            </a:endParaRPr>
          </a:p>
          <a:p>
            <a:pPr algn="l" rtl="0" fontAlgn="base"/>
            <a:r>
              <a:rPr lang="en-US" b="0" i="0" dirty="0">
                <a:solidFill>
                  <a:srgbClr val="092E6E"/>
                </a:solidFill>
                <a:effectLst/>
                <a:latin typeface="var(--ricos-custom-p-font-family,unset)"/>
              </a:rPr>
              <a:t>The definition above from writer Lia Miller reveals that friendship is about feeling safe, supported, and loved. When I apply this definition to our work throughout the watershed here in northern Vermont, I see a number of parallels to our work as the Friends of Northern Lake Champlain.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D5642-CE3F-98E1-1F10-D8E1C07791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A5EE5-4C87-4150-8B13-FCAC19F42B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7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A5EE5-4C87-4150-8B13-FCAC19F42B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8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61490" y="3367936"/>
            <a:ext cx="4572000" cy="4761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0"/>
              </a:lnSpc>
            </a:pPr>
            <a:r>
              <a:rPr lang="en-US" sz="7200" dirty="0">
                <a:solidFill>
                  <a:schemeClr val="bg1"/>
                </a:solidFill>
                <a:latin typeface="Source Sans Pro Bold"/>
              </a:rPr>
              <a:t>Swanton Beach Project Closeout</a:t>
            </a:r>
            <a:endParaRPr lang="en-US" sz="7200" dirty="0">
              <a:solidFill>
                <a:schemeClr val="bg1"/>
              </a:solidFill>
              <a:latin typeface="Source Sans Pro Bold"/>
              <a:ea typeface="Source Sans Pro Bold"/>
            </a:endParaRPr>
          </a:p>
        </p:txBody>
      </p:sp>
      <p:pic>
        <p:nvPicPr>
          <p:cNvPr id="7" name="Picture 6" descr="A logo for a lake&#10;&#10;Description automatically generated">
            <a:extLst>
              <a:ext uri="{FF2B5EF4-FFF2-40B4-BE49-F238E27FC236}">
                <a16:creationId xmlns:a16="http://schemas.microsoft.com/office/drawing/2014/main" id="{B8DAFB43-2673-B133-CD5C-F4441AD5C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416" y="920416"/>
            <a:ext cx="2527876" cy="161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345EB-BF37-26A7-4E11-D81396BF7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4" y="748373"/>
            <a:ext cx="11720339" cy="87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0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8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DF9463-6D6B-10BA-BAAB-AFEEBEB0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D9546B8-4A5D-985F-AEDE-D70B184FE304}"/>
              </a:ext>
            </a:extLst>
          </p:cNvPr>
          <p:cNvSpPr txBox="1"/>
          <p:nvPr/>
        </p:nvSpPr>
        <p:spPr>
          <a:xfrm>
            <a:off x="12661490" y="3367936"/>
            <a:ext cx="4572000" cy="4761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0"/>
              </a:lnSpc>
            </a:pPr>
            <a:r>
              <a:rPr lang="en-US" sz="7200" dirty="0">
                <a:solidFill>
                  <a:schemeClr val="bg1"/>
                </a:solidFill>
                <a:latin typeface="Source Sans Pro Bold"/>
              </a:rPr>
              <a:t>Swanton Beach Project Closeout</a:t>
            </a:r>
            <a:endParaRPr lang="en-US" sz="7200" dirty="0">
              <a:solidFill>
                <a:schemeClr val="bg1"/>
              </a:solidFill>
              <a:latin typeface="Source Sans Pro Bold"/>
              <a:ea typeface="Source Sans Pro Bold"/>
            </a:endParaRPr>
          </a:p>
        </p:txBody>
      </p:sp>
      <p:pic>
        <p:nvPicPr>
          <p:cNvPr id="7" name="Picture 6" descr="A logo for a lake&#10;&#10;Description automatically generated">
            <a:extLst>
              <a:ext uri="{FF2B5EF4-FFF2-40B4-BE49-F238E27FC236}">
                <a16:creationId xmlns:a16="http://schemas.microsoft.com/office/drawing/2014/main" id="{6C99062B-CE0F-4F13-23B8-114312332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416" y="920416"/>
            <a:ext cx="2527876" cy="1613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8C809-62E8-86E5-B994-79CB39B44568}"/>
              </a:ext>
            </a:extLst>
          </p:cNvPr>
          <p:cNvSpPr txBox="1"/>
          <p:nvPr/>
        </p:nvSpPr>
        <p:spPr>
          <a:xfrm>
            <a:off x="746385" y="500857"/>
            <a:ext cx="10677175" cy="1064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0"/>
              </a:lnSpc>
            </a:pPr>
            <a:r>
              <a:rPr lang="en-US" sz="4800" dirty="0">
                <a:solidFill>
                  <a:schemeClr val="bg1"/>
                </a:solidFill>
                <a:latin typeface="Source Sans Pro Bold"/>
              </a:rPr>
              <a:t>Pre-Construction</a:t>
            </a:r>
            <a:endParaRPr lang="en-US" sz="4800" dirty="0">
              <a:solidFill>
                <a:schemeClr val="bg1"/>
              </a:solidFill>
              <a:latin typeface="Source Sans Pro Bold"/>
              <a:ea typeface="Source Sans Pro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29BD3-3C55-7885-CB00-8959FF9DA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3" y="1727050"/>
            <a:ext cx="10745457" cy="80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2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8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5C94E-116B-979E-B93A-942D49D9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C6BFF1B-21EF-290A-DEDE-265010BBCB9B}"/>
              </a:ext>
            </a:extLst>
          </p:cNvPr>
          <p:cNvSpPr txBox="1"/>
          <p:nvPr/>
        </p:nvSpPr>
        <p:spPr>
          <a:xfrm>
            <a:off x="12661490" y="3367936"/>
            <a:ext cx="4572000" cy="4761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0"/>
              </a:lnSpc>
            </a:pPr>
            <a:r>
              <a:rPr lang="en-US" sz="7200" dirty="0">
                <a:solidFill>
                  <a:schemeClr val="bg1"/>
                </a:solidFill>
                <a:latin typeface="Source Sans Pro Bold"/>
              </a:rPr>
              <a:t>Swanton Beach Project Closeout</a:t>
            </a:r>
            <a:endParaRPr lang="en-US" sz="7200" dirty="0">
              <a:solidFill>
                <a:schemeClr val="bg1"/>
              </a:solidFill>
              <a:latin typeface="Source Sans Pro Bold"/>
              <a:ea typeface="Source Sans Pro Bold"/>
            </a:endParaRPr>
          </a:p>
        </p:txBody>
      </p:sp>
      <p:pic>
        <p:nvPicPr>
          <p:cNvPr id="7" name="Picture 6" descr="A logo for a lake&#10;&#10;Description automatically generated">
            <a:extLst>
              <a:ext uri="{FF2B5EF4-FFF2-40B4-BE49-F238E27FC236}">
                <a16:creationId xmlns:a16="http://schemas.microsoft.com/office/drawing/2014/main" id="{067FB54D-D60F-B7A3-DBE2-6ADCB1D71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416" y="920416"/>
            <a:ext cx="2527876" cy="1613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C046B-0818-67DB-681E-69DC55C74A2B}"/>
              </a:ext>
            </a:extLst>
          </p:cNvPr>
          <p:cNvSpPr txBox="1"/>
          <p:nvPr/>
        </p:nvSpPr>
        <p:spPr>
          <a:xfrm>
            <a:off x="746385" y="500857"/>
            <a:ext cx="10677175" cy="1064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0"/>
              </a:lnSpc>
            </a:pPr>
            <a:r>
              <a:rPr lang="en-US" sz="4800" dirty="0">
                <a:solidFill>
                  <a:schemeClr val="bg1"/>
                </a:solidFill>
                <a:latin typeface="Source Sans Pro Bold"/>
              </a:rPr>
              <a:t>Construction</a:t>
            </a:r>
            <a:endParaRPr lang="en-US" sz="4800" dirty="0">
              <a:solidFill>
                <a:schemeClr val="bg1"/>
              </a:solidFill>
              <a:latin typeface="Source Sans Pro Bold"/>
              <a:ea typeface="Source Sans Pro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00FB2F-9ACE-475E-6F04-F6B3ED2D3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54" y="1825044"/>
            <a:ext cx="10374648" cy="77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72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8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BBF61-3B44-82E8-C4FC-FB9342EC9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CEBB6ED-B656-1CF8-2816-226416D6D27E}"/>
              </a:ext>
            </a:extLst>
          </p:cNvPr>
          <p:cNvSpPr txBox="1"/>
          <p:nvPr/>
        </p:nvSpPr>
        <p:spPr>
          <a:xfrm>
            <a:off x="12661490" y="3367936"/>
            <a:ext cx="4572000" cy="4761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0"/>
              </a:lnSpc>
            </a:pPr>
            <a:r>
              <a:rPr lang="en-US" sz="7200" dirty="0">
                <a:solidFill>
                  <a:schemeClr val="bg1"/>
                </a:solidFill>
                <a:latin typeface="Source Sans Pro Bold"/>
              </a:rPr>
              <a:t>Swanton Beach Project Closeout</a:t>
            </a:r>
            <a:endParaRPr lang="en-US" sz="7200" dirty="0">
              <a:solidFill>
                <a:schemeClr val="bg1"/>
              </a:solidFill>
              <a:latin typeface="Source Sans Pro Bold"/>
              <a:ea typeface="Source Sans Pro Bold"/>
            </a:endParaRPr>
          </a:p>
        </p:txBody>
      </p:sp>
      <p:pic>
        <p:nvPicPr>
          <p:cNvPr id="7" name="Picture 6" descr="A logo for a lake&#10;&#10;Description automatically generated">
            <a:extLst>
              <a:ext uri="{FF2B5EF4-FFF2-40B4-BE49-F238E27FC236}">
                <a16:creationId xmlns:a16="http://schemas.microsoft.com/office/drawing/2014/main" id="{FB17F8D3-5306-A928-6207-6ADF6881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416" y="920416"/>
            <a:ext cx="2527876" cy="1613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66D2F-B707-EF33-36C9-9CCB14B126C9}"/>
              </a:ext>
            </a:extLst>
          </p:cNvPr>
          <p:cNvSpPr txBox="1"/>
          <p:nvPr/>
        </p:nvSpPr>
        <p:spPr>
          <a:xfrm>
            <a:off x="746385" y="500857"/>
            <a:ext cx="10677175" cy="1064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0"/>
              </a:lnSpc>
            </a:pPr>
            <a:r>
              <a:rPr lang="en-US" sz="4800" dirty="0">
                <a:solidFill>
                  <a:schemeClr val="bg1"/>
                </a:solidFill>
                <a:latin typeface="Source Sans Pro Bold"/>
              </a:rPr>
              <a:t>Post-Construction</a:t>
            </a:r>
            <a:endParaRPr lang="en-US" sz="4800" dirty="0">
              <a:solidFill>
                <a:schemeClr val="bg1"/>
              </a:solidFill>
              <a:latin typeface="Source Sans Pro Bold"/>
              <a:ea typeface="Source Sans Pro Bold"/>
            </a:endParaRPr>
          </a:p>
        </p:txBody>
      </p:sp>
      <p:pic>
        <p:nvPicPr>
          <p:cNvPr id="5" name="Picture 4" descr="A park with benches and trees&#10;&#10;AI-generated content may be incorrect.">
            <a:extLst>
              <a:ext uri="{FF2B5EF4-FFF2-40B4-BE49-F238E27FC236}">
                <a16:creationId xmlns:a16="http://schemas.microsoft.com/office/drawing/2014/main" id="{F2798F26-914E-931E-ADF6-012585B54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2" y="1565378"/>
            <a:ext cx="11027758" cy="82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34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8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8D635-4B3F-6AED-EC30-1574586AF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856CB8-8D66-9CDF-7C74-5B39F6D4DF2B}"/>
              </a:ext>
            </a:extLst>
          </p:cNvPr>
          <p:cNvSpPr txBox="1"/>
          <p:nvPr/>
        </p:nvSpPr>
        <p:spPr>
          <a:xfrm>
            <a:off x="6995448" y="515145"/>
            <a:ext cx="4297103" cy="1064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0"/>
              </a:lnSpc>
            </a:pPr>
            <a:r>
              <a:rPr lang="en-US" sz="4800" dirty="0">
                <a:solidFill>
                  <a:schemeClr val="bg1"/>
                </a:solidFill>
                <a:latin typeface="Source Sans Pro Bold"/>
              </a:rPr>
              <a:t>Before &amp; After</a:t>
            </a:r>
            <a:endParaRPr lang="en-US" sz="4800" dirty="0">
              <a:solidFill>
                <a:schemeClr val="bg1"/>
              </a:solidFill>
              <a:latin typeface="Source Sans Pro Bold"/>
              <a:ea typeface="Source Sans Pro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F669D-AA56-5E63-3641-FFAA5F779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1828800"/>
            <a:ext cx="8839200" cy="6629400"/>
          </a:xfrm>
          <a:prstGeom prst="rect">
            <a:avLst/>
          </a:prstGeom>
        </p:spPr>
      </p:pic>
      <p:pic>
        <p:nvPicPr>
          <p:cNvPr id="9" name="Picture 8" descr="A blue truck in a park&#10;&#10;AI-generated content may be incorrect.">
            <a:extLst>
              <a:ext uri="{FF2B5EF4-FFF2-40B4-BE49-F238E27FC236}">
                <a16:creationId xmlns:a16="http://schemas.microsoft.com/office/drawing/2014/main" id="{314CD38F-465F-A052-C50D-F9AA3B0F2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1828801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1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8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184412" y="5468496"/>
            <a:ext cx="8229600" cy="510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200" dirty="0">
                <a:solidFill>
                  <a:srgbClr val="FAFAFA"/>
                </a:solidFill>
                <a:latin typeface="Source Sans Pro"/>
              </a:rPr>
              <a:t>www.friendsofnorthernlakechamplain.org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24400" y="4261603"/>
            <a:ext cx="91496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400">
                <a:solidFill>
                  <a:srgbClr val="FAFAFA"/>
                </a:solidFill>
                <a:latin typeface="Source Sans Pro Bold"/>
              </a:rPr>
              <a:t>Stay in Touch</a:t>
            </a:r>
          </a:p>
        </p:txBody>
      </p:sp>
      <p:pic>
        <p:nvPicPr>
          <p:cNvPr id="12" name="Picture 11" descr="A logo for a lake&#10;&#10;Description automatically generated">
            <a:extLst>
              <a:ext uri="{FF2B5EF4-FFF2-40B4-BE49-F238E27FC236}">
                <a16:creationId xmlns:a16="http://schemas.microsoft.com/office/drawing/2014/main" id="{63076AD1-FB58-E0EC-F11A-25F3FC46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46" y="1177248"/>
            <a:ext cx="3848907" cy="24563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5F4DCD-49C0-00C5-269D-21ED9EE24C06}"/>
              </a:ext>
            </a:extLst>
          </p:cNvPr>
          <p:cNvSpPr txBox="1"/>
          <p:nvPr/>
        </p:nvSpPr>
        <p:spPr>
          <a:xfrm>
            <a:off x="321971" y="6815714"/>
            <a:ext cx="17476631" cy="11418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AFAFA"/>
                </a:solidFill>
                <a:latin typeface="Source Sans Pro"/>
              </a:rPr>
              <a:t>Bridget Butler, Executive Director: </a:t>
            </a:r>
            <a:r>
              <a:rPr lang="en-US" sz="3200" dirty="0">
                <a:solidFill>
                  <a:srgbClr val="FAFAFA"/>
                </a:solidFill>
                <a:latin typeface="Source Sans Pro"/>
              </a:rPr>
              <a:t>bbutler@friendsofnorthernlakechamplain.org</a:t>
            </a:r>
            <a:endParaRPr lang="en-US" sz="3200" dirty="0"/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AFAFA"/>
                </a:solidFill>
                <a:latin typeface="Source Sans Pro"/>
                <a:ea typeface="Source Sans Pro"/>
              </a:rPr>
              <a:t>Josh Serpe, Project Manager: </a:t>
            </a:r>
            <a:r>
              <a:rPr lang="en-US" sz="3200" dirty="0">
                <a:solidFill>
                  <a:srgbClr val="FAFAFA"/>
                </a:solidFill>
                <a:latin typeface="Source Sans Pro"/>
                <a:ea typeface="Source Sans Pro"/>
              </a:rPr>
              <a:t>jserpe@friendsofnorthernlakechamplain.org</a:t>
            </a:r>
          </a:p>
        </p:txBody>
      </p:sp>
    </p:spTree>
    <p:extLst>
      <p:ext uri="{BB962C8B-B14F-4D97-AF65-F5344CB8AC3E}">
        <p14:creationId xmlns:p14="http://schemas.microsoft.com/office/powerpoint/2010/main" val="2532178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20FE5B31303346B787CEE4549EB455" ma:contentTypeVersion="13" ma:contentTypeDescription="Create a new document." ma:contentTypeScope="" ma:versionID="dff4569ac2e009e0a912584fb8178b30">
  <xsd:schema xmlns:xsd="http://www.w3.org/2001/XMLSchema" xmlns:xs="http://www.w3.org/2001/XMLSchema" xmlns:p="http://schemas.microsoft.com/office/2006/metadata/properties" xmlns:ns2="f6c63371-4403-4930-9406-5f23c0aa6c10" xmlns:ns3="9d289120-68f3-46f3-9ec6-59d3b2f73b97" targetNamespace="http://schemas.microsoft.com/office/2006/metadata/properties" ma:root="true" ma:fieldsID="af4f4e243e0c7df20640370b5f4524a3" ns2:_="" ns3:_="">
    <xsd:import namespace="f6c63371-4403-4930-9406-5f23c0aa6c10"/>
    <xsd:import namespace="9d289120-68f3-46f3-9ec6-59d3b2f73b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63371-4403-4930-9406-5f23c0aa6c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c318425-8b73-4b3e-835a-920d4280bd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89120-68f3-46f3-9ec6-59d3b2f73b9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b8da747-8be3-46e6-8f62-9265f48ee53f}" ma:internalName="TaxCatchAll" ma:showField="CatchAllData" ma:web="9d289120-68f3-46f3-9ec6-59d3b2f73b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289120-68f3-46f3-9ec6-59d3b2f73b97" xsi:nil="true"/>
    <lcf76f155ced4ddcb4097134ff3c332f xmlns="f6c63371-4403-4930-9406-5f23c0aa6c1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339846-C41D-40A3-837A-8FB9300188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484146-1290-4E9D-B151-8EDFD65202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c63371-4403-4930-9406-5f23c0aa6c10"/>
    <ds:schemaRef ds:uri="9d289120-68f3-46f3-9ec6-59d3b2f73b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D6711B-51CD-4E58-9D3D-D1404608575C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9d289120-68f3-46f3-9ec6-59d3b2f73b97"/>
    <ds:schemaRef ds:uri="f6c63371-4403-4930-9406-5f23c0aa6c1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838</Words>
  <Application>Microsoft Office PowerPoint</Application>
  <PresentationFormat>Custom</PresentationFormat>
  <Paragraphs>58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Source Sans Pro Bold</vt:lpstr>
      <vt:lpstr>Source Sans Pro</vt:lpstr>
      <vt:lpstr>Calibri</vt:lpstr>
      <vt:lpstr>var(--ricos-custom-p-font-family,unset)</vt:lpstr>
      <vt:lpstr>Aptos</vt:lpstr>
      <vt:lpstr>Arial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Washed Out Fishing Laws Wide Presentation</dc:title>
  <dc:creator>Bridget Butler</dc:creator>
  <cp:lastModifiedBy>Dianne Day</cp:lastModifiedBy>
  <cp:revision>210</cp:revision>
  <dcterms:created xsi:type="dcterms:W3CDTF">2006-08-16T00:00:00Z</dcterms:created>
  <dcterms:modified xsi:type="dcterms:W3CDTF">2025-11-10T23:02:47Z</dcterms:modified>
  <dc:identifier>DAF-qdvHmb0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0x0101009F20FE5B31303346B787CEE4549EB455</vt:lpwstr>
  </property>
  <property fmtid="{D5CDD505-2E9C-101B-9397-08002B2CF9AE}" pid="3" name="MediaServiceImageTags">
    <vt:lpwstr/>
  </property>
  <property fmtid="{D5CDD505-2E9C-101B-9397-08002B2CF9AE}" pid="4" name="Order">
    <vt:lpwstr>296100.000000000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