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6"/>
  </p:notesMasterIdLst>
  <p:sldIdLst>
    <p:sldId id="415" r:id="rId2"/>
    <p:sldId id="428" r:id="rId3"/>
    <p:sldId id="416" r:id="rId4"/>
    <p:sldId id="388" r:id="rId5"/>
    <p:sldId id="417" r:id="rId6"/>
    <p:sldId id="389" r:id="rId7"/>
    <p:sldId id="418" r:id="rId8"/>
    <p:sldId id="422" r:id="rId9"/>
    <p:sldId id="423" r:id="rId10"/>
    <p:sldId id="424" r:id="rId11"/>
    <p:sldId id="425" r:id="rId12"/>
    <p:sldId id="426" r:id="rId13"/>
    <p:sldId id="429" r:id="rId14"/>
    <p:sldId id="393" r:id="rId15"/>
    <p:sldId id="421" r:id="rId16"/>
    <p:sldId id="419" r:id="rId17"/>
    <p:sldId id="380" r:id="rId18"/>
    <p:sldId id="409" r:id="rId19"/>
    <p:sldId id="436" r:id="rId20"/>
    <p:sldId id="430" r:id="rId21"/>
    <p:sldId id="434" r:id="rId22"/>
    <p:sldId id="431" r:id="rId23"/>
    <p:sldId id="432" r:id="rId24"/>
    <p:sldId id="406" r:id="rId25"/>
  </p:sldIdLst>
  <p:sldSz cx="9144000" cy="6858000" type="screen4x3"/>
  <p:notesSz cx="7010400" cy="9296400"/>
  <p:defaultText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005FAA"/>
    <a:srgbClr val="FCBD10"/>
    <a:srgbClr val="36573D"/>
    <a:srgbClr val="5B9BD5"/>
    <a:srgbClr val="5172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94" autoAdjust="0"/>
  </p:normalViewPr>
  <p:slideViewPr>
    <p:cSldViewPr snapToGrid="0">
      <p:cViewPr varScale="1">
        <p:scale>
          <a:sx n="105" d="100"/>
          <a:sy n="105" d="100"/>
        </p:scale>
        <p:origin x="17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7E8C1-8EC6-4EB4-8E29-7C45C7D0135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E4E6CC7-72CC-4A36-81AE-1994F83785A1}">
      <dgm:prSet/>
      <dgm:spPr/>
      <dgm:t>
        <a:bodyPr/>
        <a:lstStyle/>
        <a:p>
          <a:r>
            <a:rPr lang="en-US" b="1" i="1" u="sng" dirty="0"/>
            <a:t>Swanton Village Police Department</a:t>
          </a:r>
          <a:endParaRPr lang="en-US" dirty="0"/>
        </a:p>
      </dgm:t>
    </dgm:pt>
    <dgm:pt modelId="{995CBE47-B844-4B9D-90C8-5E84448892AB}" type="parTrans" cxnId="{A0E8BA7C-08FC-4D2B-9D5A-A1A9C84D72FF}">
      <dgm:prSet/>
      <dgm:spPr/>
      <dgm:t>
        <a:bodyPr/>
        <a:lstStyle/>
        <a:p>
          <a:endParaRPr lang="en-US"/>
        </a:p>
      </dgm:t>
    </dgm:pt>
    <dgm:pt modelId="{69D27097-957E-43AA-8C7F-48958CA6944E}" type="sibTrans" cxnId="{A0E8BA7C-08FC-4D2B-9D5A-A1A9C84D72FF}">
      <dgm:prSet/>
      <dgm:spPr/>
      <dgm:t>
        <a:bodyPr/>
        <a:lstStyle/>
        <a:p>
          <a:endParaRPr lang="en-US"/>
        </a:p>
      </dgm:t>
    </dgm:pt>
    <dgm:pt modelId="{BE977A84-0963-45C0-BEF7-0829969F503B}">
      <dgm:prSet/>
      <dgm:spPr/>
      <dgm:t>
        <a:bodyPr/>
        <a:lstStyle/>
        <a:p>
          <a:r>
            <a:rPr lang="en-US" dirty="0"/>
            <a:t>Immediately gains significant square footage in office space and a larger garage bay.</a:t>
          </a:r>
        </a:p>
      </dgm:t>
    </dgm:pt>
    <dgm:pt modelId="{58CA158B-4F91-4282-8163-D9F0318B6856}" type="parTrans" cxnId="{746B8FA7-0A8D-4715-A886-FE26ADCFA07F}">
      <dgm:prSet/>
      <dgm:spPr/>
      <dgm:t>
        <a:bodyPr/>
        <a:lstStyle/>
        <a:p>
          <a:endParaRPr lang="en-US"/>
        </a:p>
      </dgm:t>
    </dgm:pt>
    <dgm:pt modelId="{099378F4-324B-45C3-BE2A-15B6F7D19536}" type="sibTrans" cxnId="{746B8FA7-0A8D-4715-A886-FE26ADCFA07F}">
      <dgm:prSet/>
      <dgm:spPr/>
      <dgm:t>
        <a:bodyPr/>
        <a:lstStyle/>
        <a:p>
          <a:endParaRPr lang="en-US"/>
        </a:p>
      </dgm:t>
    </dgm:pt>
    <dgm:pt modelId="{A51CD147-00E7-4334-87B2-35AE63F8F35F}">
      <dgm:prSet/>
      <dgm:spPr/>
      <dgm:t>
        <a:bodyPr/>
        <a:lstStyle/>
        <a:p>
          <a:r>
            <a:rPr lang="en-US" dirty="0"/>
            <a:t>They will utilize the existing safe as a secure temp evidence, safely securing drugs and weapons.</a:t>
          </a:r>
        </a:p>
      </dgm:t>
    </dgm:pt>
    <dgm:pt modelId="{CC3ED1A3-C21D-4ECB-AFAB-B0DBF0E0DE10}" type="parTrans" cxnId="{7FCC01EC-199D-4A0F-9423-9B1DF67B770F}">
      <dgm:prSet/>
      <dgm:spPr/>
      <dgm:t>
        <a:bodyPr/>
        <a:lstStyle/>
        <a:p>
          <a:endParaRPr lang="en-US"/>
        </a:p>
      </dgm:t>
    </dgm:pt>
    <dgm:pt modelId="{D2B61DE5-FF6A-4D15-ADDE-4C7E02CEFF17}" type="sibTrans" cxnId="{7FCC01EC-199D-4A0F-9423-9B1DF67B770F}">
      <dgm:prSet/>
      <dgm:spPr/>
      <dgm:t>
        <a:bodyPr/>
        <a:lstStyle/>
        <a:p>
          <a:endParaRPr lang="en-US"/>
        </a:p>
      </dgm:t>
    </dgm:pt>
    <dgm:pt modelId="{6F0BE425-822A-42EF-8FBC-9FFBF53106D5}">
      <dgm:prSet/>
      <dgm:spPr/>
      <dgm:t>
        <a:bodyPr/>
        <a:lstStyle/>
        <a:p>
          <a:r>
            <a:rPr lang="en-US" dirty="0"/>
            <a:t>They will gain a small space for secure, seized vehicle storage within the existing substation. </a:t>
          </a:r>
        </a:p>
      </dgm:t>
    </dgm:pt>
    <dgm:pt modelId="{414412D9-086A-4984-875E-56080238D022}" type="parTrans" cxnId="{F4A23361-B530-4A06-981E-34D7B5A86326}">
      <dgm:prSet/>
      <dgm:spPr/>
      <dgm:t>
        <a:bodyPr/>
        <a:lstStyle/>
        <a:p>
          <a:endParaRPr lang="en-US"/>
        </a:p>
      </dgm:t>
    </dgm:pt>
    <dgm:pt modelId="{31AECF2A-0D8B-4A95-A839-CC738DA29F44}" type="sibTrans" cxnId="{F4A23361-B530-4A06-981E-34D7B5A86326}">
      <dgm:prSet/>
      <dgm:spPr/>
      <dgm:t>
        <a:bodyPr/>
        <a:lstStyle/>
        <a:p>
          <a:endParaRPr lang="en-US"/>
        </a:p>
      </dgm:t>
    </dgm:pt>
    <dgm:pt modelId="{C895FEE9-4855-4E78-ACF5-5D5EEE21B516}" type="pres">
      <dgm:prSet presAssocID="{9BF7E8C1-8EC6-4EB4-8E29-7C45C7D01350}" presName="linear" presStyleCnt="0">
        <dgm:presLayoutVars>
          <dgm:animLvl val="lvl"/>
          <dgm:resizeHandles val="exact"/>
        </dgm:presLayoutVars>
      </dgm:prSet>
      <dgm:spPr/>
    </dgm:pt>
    <dgm:pt modelId="{952836A5-51BE-45F4-9851-9DE0C5F54A49}" type="pres">
      <dgm:prSet presAssocID="{8E4E6CC7-72CC-4A36-81AE-1994F83785A1}" presName="parentText" presStyleLbl="node1" presStyleIdx="0" presStyleCnt="4">
        <dgm:presLayoutVars>
          <dgm:chMax val="0"/>
          <dgm:bulletEnabled val="1"/>
        </dgm:presLayoutVars>
      </dgm:prSet>
      <dgm:spPr/>
    </dgm:pt>
    <dgm:pt modelId="{80657CEE-5B53-4887-A62D-D9DD45ED5711}" type="pres">
      <dgm:prSet presAssocID="{69D27097-957E-43AA-8C7F-48958CA6944E}" presName="spacer" presStyleCnt="0"/>
      <dgm:spPr/>
    </dgm:pt>
    <dgm:pt modelId="{446DC293-3527-4DE4-9824-0484A6BD2974}" type="pres">
      <dgm:prSet presAssocID="{BE977A84-0963-45C0-BEF7-0829969F503B}" presName="parentText" presStyleLbl="node1" presStyleIdx="1" presStyleCnt="4">
        <dgm:presLayoutVars>
          <dgm:chMax val="0"/>
          <dgm:bulletEnabled val="1"/>
        </dgm:presLayoutVars>
      </dgm:prSet>
      <dgm:spPr/>
    </dgm:pt>
    <dgm:pt modelId="{8F73E45A-4CDC-4ADC-9EAE-2670F903FCE7}" type="pres">
      <dgm:prSet presAssocID="{099378F4-324B-45C3-BE2A-15B6F7D19536}" presName="spacer" presStyleCnt="0"/>
      <dgm:spPr/>
    </dgm:pt>
    <dgm:pt modelId="{9A86BFB1-5106-4E1F-8EF7-9CB1C94101C5}" type="pres">
      <dgm:prSet presAssocID="{A51CD147-00E7-4334-87B2-35AE63F8F35F}" presName="parentText" presStyleLbl="node1" presStyleIdx="2" presStyleCnt="4">
        <dgm:presLayoutVars>
          <dgm:chMax val="0"/>
          <dgm:bulletEnabled val="1"/>
        </dgm:presLayoutVars>
      </dgm:prSet>
      <dgm:spPr/>
    </dgm:pt>
    <dgm:pt modelId="{95A73F12-E9FA-4836-98E9-2CAB8FAE4AEA}" type="pres">
      <dgm:prSet presAssocID="{D2B61DE5-FF6A-4D15-ADDE-4C7E02CEFF17}" presName="spacer" presStyleCnt="0"/>
      <dgm:spPr/>
    </dgm:pt>
    <dgm:pt modelId="{589FCC42-D0A2-43A1-AE07-E038B5F5A9F1}" type="pres">
      <dgm:prSet presAssocID="{6F0BE425-822A-42EF-8FBC-9FFBF53106D5}" presName="parentText" presStyleLbl="node1" presStyleIdx="3" presStyleCnt="4">
        <dgm:presLayoutVars>
          <dgm:chMax val="0"/>
          <dgm:bulletEnabled val="1"/>
        </dgm:presLayoutVars>
      </dgm:prSet>
      <dgm:spPr/>
    </dgm:pt>
  </dgm:ptLst>
  <dgm:cxnLst>
    <dgm:cxn modelId="{F4A23361-B530-4A06-981E-34D7B5A86326}" srcId="{9BF7E8C1-8EC6-4EB4-8E29-7C45C7D01350}" destId="{6F0BE425-822A-42EF-8FBC-9FFBF53106D5}" srcOrd="3" destOrd="0" parTransId="{414412D9-086A-4984-875E-56080238D022}" sibTransId="{31AECF2A-0D8B-4A95-A839-CC738DA29F44}"/>
    <dgm:cxn modelId="{B400AC7A-1A27-43CF-9C3B-790C5C5BE827}" type="presOf" srcId="{6F0BE425-822A-42EF-8FBC-9FFBF53106D5}" destId="{589FCC42-D0A2-43A1-AE07-E038B5F5A9F1}" srcOrd="0" destOrd="0" presId="urn:microsoft.com/office/officeart/2005/8/layout/vList2"/>
    <dgm:cxn modelId="{A0E8BA7C-08FC-4D2B-9D5A-A1A9C84D72FF}" srcId="{9BF7E8C1-8EC6-4EB4-8E29-7C45C7D01350}" destId="{8E4E6CC7-72CC-4A36-81AE-1994F83785A1}" srcOrd="0" destOrd="0" parTransId="{995CBE47-B844-4B9D-90C8-5E84448892AB}" sibTransId="{69D27097-957E-43AA-8C7F-48958CA6944E}"/>
    <dgm:cxn modelId="{11A3AA9A-797B-40AF-BEB3-BF82F22A4257}" type="presOf" srcId="{BE977A84-0963-45C0-BEF7-0829969F503B}" destId="{446DC293-3527-4DE4-9824-0484A6BD2974}" srcOrd="0" destOrd="0" presId="urn:microsoft.com/office/officeart/2005/8/layout/vList2"/>
    <dgm:cxn modelId="{746B8FA7-0A8D-4715-A886-FE26ADCFA07F}" srcId="{9BF7E8C1-8EC6-4EB4-8E29-7C45C7D01350}" destId="{BE977A84-0963-45C0-BEF7-0829969F503B}" srcOrd="1" destOrd="0" parTransId="{58CA158B-4F91-4282-8163-D9F0318B6856}" sibTransId="{099378F4-324B-45C3-BE2A-15B6F7D19536}"/>
    <dgm:cxn modelId="{735917BD-72B8-4AD2-9E53-2685979CC032}" type="presOf" srcId="{9BF7E8C1-8EC6-4EB4-8E29-7C45C7D01350}" destId="{C895FEE9-4855-4E78-ACF5-5D5EEE21B516}" srcOrd="0" destOrd="0" presId="urn:microsoft.com/office/officeart/2005/8/layout/vList2"/>
    <dgm:cxn modelId="{E40C15C2-0C53-457E-B941-7206F7D22238}" type="presOf" srcId="{8E4E6CC7-72CC-4A36-81AE-1994F83785A1}" destId="{952836A5-51BE-45F4-9851-9DE0C5F54A49}" srcOrd="0" destOrd="0" presId="urn:microsoft.com/office/officeart/2005/8/layout/vList2"/>
    <dgm:cxn modelId="{7FCC01EC-199D-4A0F-9423-9B1DF67B770F}" srcId="{9BF7E8C1-8EC6-4EB4-8E29-7C45C7D01350}" destId="{A51CD147-00E7-4334-87B2-35AE63F8F35F}" srcOrd="2" destOrd="0" parTransId="{CC3ED1A3-C21D-4ECB-AFAB-B0DBF0E0DE10}" sibTransId="{D2B61DE5-FF6A-4D15-ADDE-4C7E02CEFF17}"/>
    <dgm:cxn modelId="{6BA0BAFF-F0E6-405C-9589-B2F580F3A30D}" type="presOf" srcId="{A51CD147-00E7-4334-87B2-35AE63F8F35F}" destId="{9A86BFB1-5106-4E1F-8EF7-9CB1C94101C5}" srcOrd="0" destOrd="0" presId="urn:microsoft.com/office/officeart/2005/8/layout/vList2"/>
    <dgm:cxn modelId="{7E6DC229-E98C-4E22-8FBD-85233DB4B210}" type="presParOf" srcId="{C895FEE9-4855-4E78-ACF5-5D5EEE21B516}" destId="{952836A5-51BE-45F4-9851-9DE0C5F54A49}" srcOrd="0" destOrd="0" presId="urn:microsoft.com/office/officeart/2005/8/layout/vList2"/>
    <dgm:cxn modelId="{D080BE7E-C0D1-4524-828F-9904AF823F16}" type="presParOf" srcId="{C895FEE9-4855-4E78-ACF5-5D5EEE21B516}" destId="{80657CEE-5B53-4887-A62D-D9DD45ED5711}" srcOrd="1" destOrd="0" presId="urn:microsoft.com/office/officeart/2005/8/layout/vList2"/>
    <dgm:cxn modelId="{F2BD5B17-C478-42F1-B6C8-DDF42A7A8D52}" type="presParOf" srcId="{C895FEE9-4855-4E78-ACF5-5D5EEE21B516}" destId="{446DC293-3527-4DE4-9824-0484A6BD2974}" srcOrd="2" destOrd="0" presId="urn:microsoft.com/office/officeart/2005/8/layout/vList2"/>
    <dgm:cxn modelId="{F228FB82-7D3D-41B4-A3C9-D48F1E733EB5}" type="presParOf" srcId="{C895FEE9-4855-4E78-ACF5-5D5EEE21B516}" destId="{8F73E45A-4CDC-4ADC-9EAE-2670F903FCE7}" srcOrd="3" destOrd="0" presId="urn:microsoft.com/office/officeart/2005/8/layout/vList2"/>
    <dgm:cxn modelId="{F975C877-2E97-4BB4-91AC-73ACC47AE67B}" type="presParOf" srcId="{C895FEE9-4855-4E78-ACF5-5D5EEE21B516}" destId="{9A86BFB1-5106-4E1F-8EF7-9CB1C94101C5}" srcOrd="4" destOrd="0" presId="urn:microsoft.com/office/officeart/2005/8/layout/vList2"/>
    <dgm:cxn modelId="{9AA9FD2E-D3A2-4438-A753-0AE6F6EC58B1}" type="presParOf" srcId="{C895FEE9-4855-4E78-ACF5-5D5EEE21B516}" destId="{95A73F12-E9FA-4836-98E9-2CAB8FAE4AEA}" srcOrd="5" destOrd="0" presId="urn:microsoft.com/office/officeart/2005/8/layout/vList2"/>
    <dgm:cxn modelId="{243EC591-3E3B-4EAD-9642-D5213F4402DC}" type="presParOf" srcId="{C895FEE9-4855-4E78-ACF5-5D5EEE21B516}" destId="{589FCC42-D0A2-43A1-AE07-E038B5F5A9F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87CDE-4E0A-4D3C-B2A7-A4F2C3EDE10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B06DE94-212D-4A78-9852-BADCD8642FC0}">
      <dgm:prSet/>
      <dgm:spPr/>
      <dgm:t>
        <a:bodyPr/>
        <a:lstStyle/>
        <a:p>
          <a:r>
            <a:rPr lang="en-US" b="1" i="1" u="sng" dirty="0"/>
            <a:t>Public Works Department</a:t>
          </a:r>
          <a:endParaRPr lang="en-US" dirty="0"/>
        </a:p>
      </dgm:t>
    </dgm:pt>
    <dgm:pt modelId="{2866696D-6F95-49DC-8E08-E2954AABA0A5}" type="parTrans" cxnId="{1C1F0779-FD52-410A-9AC4-FB4E5896CB29}">
      <dgm:prSet/>
      <dgm:spPr/>
      <dgm:t>
        <a:bodyPr/>
        <a:lstStyle/>
        <a:p>
          <a:endParaRPr lang="en-US"/>
        </a:p>
      </dgm:t>
    </dgm:pt>
    <dgm:pt modelId="{56FAFA10-9917-4293-8AC3-B25FD4839B03}" type="sibTrans" cxnId="{1C1F0779-FD52-410A-9AC4-FB4E5896CB29}">
      <dgm:prSet/>
      <dgm:spPr/>
      <dgm:t>
        <a:bodyPr/>
        <a:lstStyle/>
        <a:p>
          <a:endParaRPr lang="en-US"/>
        </a:p>
      </dgm:t>
    </dgm:pt>
    <dgm:pt modelId="{134C455B-780C-47A8-A87E-53C01DA6771E}">
      <dgm:prSet/>
      <dgm:spPr/>
      <dgm:t>
        <a:bodyPr/>
        <a:lstStyle/>
        <a:p>
          <a:r>
            <a:rPr lang="en-US" dirty="0"/>
            <a:t>Immediately gains additional garage space.</a:t>
          </a:r>
        </a:p>
      </dgm:t>
    </dgm:pt>
    <dgm:pt modelId="{C40280ED-0298-4005-A09B-8A97F43FCF60}" type="parTrans" cxnId="{62BBB87D-684A-477A-92B4-2AFB7926D019}">
      <dgm:prSet/>
      <dgm:spPr/>
      <dgm:t>
        <a:bodyPr/>
        <a:lstStyle/>
        <a:p>
          <a:endParaRPr lang="en-US"/>
        </a:p>
      </dgm:t>
    </dgm:pt>
    <dgm:pt modelId="{3F32BDB9-244E-4361-BB0D-653FA4E9F324}" type="sibTrans" cxnId="{62BBB87D-684A-477A-92B4-2AFB7926D019}">
      <dgm:prSet/>
      <dgm:spPr/>
      <dgm:t>
        <a:bodyPr/>
        <a:lstStyle/>
        <a:p>
          <a:endParaRPr lang="en-US"/>
        </a:p>
      </dgm:t>
    </dgm:pt>
    <dgm:pt modelId="{88C3AA6A-B18D-46A8-9618-6F55BF6EFA33}">
      <dgm:prSet/>
      <dgm:spPr/>
      <dgm:t>
        <a:bodyPr/>
        <a:lstStyle/>
        <a:p>
          <a:r>
            <a:rPr lang="en-US" dirty="0"/>
            <a:t>They will also gain additional, secure outdoor storage for equipment.</a:t>
          </a:r>
        </a:p>
      </dgm:t>
    </dgm:pt>
    <dgm:pt modelId="{F7A4C1B6-CDA9-4B53-A2B6-4FFF398F9288}" type="parTrans" cxnId="{C885950F-FF47-48C9-A17B-2D83E6DFBD78}">
      <dgm:prSet/>
      <dgm:spPr/>
      <dgm:t>
        <a:bodyPr/>
        <a:lstStyle/>
        <a:p>
          <a:endParaRPr lang="en-US"/>
        </a:p>
      </dgm:t>
    </dgm:pt>
    <dgm:pt modelId="{8F8FD9CD-BC8C-4C40-BF29-5C63F7232809}" type="sibTrans" cxnId="{C885950F-FF47-48C9-A17B-2D83E6DFBD78}">
      <dgm:prSet/>
      <dgm:spPr/>
      <dgm:t>
        <a:bodyPr/>
        <a:lstStyle/>
        <a:p>
          <a:endParaRPr lang="en-US"/>
        </a:p>
      </dgm:t>
    </dgm:pt>
    <dgm:pt modelId="{0642232C-3D43-4202-B345-81C57003D1B3}">
      <dgm:prSet/>
      <dgm:spPr/>
      <dgm:t>
        <a:bodyPr/>
        <a:lstStyle/>
        <a:p>
          <a:r>
            <a:rPr lang="en-US" dirty="0"/>
            <a:t>They will gain additional material storage space on the raised concrete platform. </a:t>
          </a:r>
        </a:p>
      </dgm:t>
    </dgm:pt>
    <dgm:pt modelId="{E41922DE-667C-4072-9170-94A7B6540E47}" type="parTrans" cxnId="{D489112C-4610-4929-B4EC-B6A565A238EE}">
      <dgm:prSet/>
      <dgm:spPr/>
      <dgm:t>
        <a:bodyPr/>
        <a:lstStyle/>
        <a:p>
          <a:endParaRPr lang="en-US"/>
        </a:p>
      </dgm:t>
    </dgm:pt>
    <dgm:pt modelId="{5498CE03-1898-44D6-B98A-C1622384411F}" type="sibTrans" cxnId="{D489112C-4610-4929-B4EC-B6A565A238EE}">
      <dgm:prSet/>
      <dgm:spPr/>
      <dgm:t>
        <a:bodyPr/>
        <a:lstStyle/>
        <a:p>
          <a:endParaRPr lang="en-US"/>
        </a:p>
      </dgm:t>
    </dgm:pt>
    <dgm:pt modelId="{384017F0-1285-4ED1-A752-E127F54FCB13}" type="pres">
      <dgm:prSet presAssocID="{5CC87CDE-4E0A-4D3C-B2A7-A4F2C3EDE102}" presName="linear" presStyleCnt="0">
        <dgm:presLayoutVars>
          <dgm:animLvl val="lvl"/>
          <dgm:resizeHandles val="exact"/>
        </dgm:presLayoutVars>
      </dgm:prSet>
      <dgm:spPr/>
    </dgm:pt>
    <dgm:pt modelId="{C1767B19-ECF1-4E0A-9A5A-649D27EE9CB0}" type="pres">
      <dgm:prSet presAssocID="{9B06DE94-212D-4A78-9852-BADCD8642FC0}" presName="parentText" presStyleLbl="node1" presStyleIdx="0" presStyleCnt="4">
        <dgm:presLayoutVars>
          <dgm:chMax val="0"/>
          <dgm:bulletEnabled val="1"/>
        </dgm:presLayoutVars>
      </dgm:prSet>
      <dgm:spPr/>
    </dgm:pt>
    <dgm:pt modelId="{64DF7299-6042-4BEF-B184-BDAAFBF4BD8D}" type="pres">
      <dgm:prSet presAssocID="{56FAFA10-9917-4293-8AC3-B25FD4839B03}" presName="spacer" presStyleCnt="0"/>
      <dgm:spPr/>
    </dgm:pt>
    <dgm:pt modelId="{6E821831-E630-465A-BDD6-E602D75F5420}" type="pres">
      <dgm:prSet presAssocID="{134C455B-780C-47A8-A87E-53C01DA6771E}" presName="parentText" presStyleLbl="node1" presStyleIdx="1" presStyleCnt="4">
        <dgm:presLayoutVars>
          <dgm:chMax val="0"/>
          <dgm:bulletEnabled val="1"/>
        </dgm:presLayoutVars>
      </dgm:prSet>
      <dgm:spPr/>
    </dgm:pt>
    <dgm:pt modelId="{A65118E8-BA96-4D5D-9AC2-1D927D2A4D0E}" type="pres">
      <dgm:prSet presAssocID="{3F32BDB9-244E-4361-BB0D-653FA4E9F324}" presName="spacer" presStyleCnt="0"/>
      <dgm:spPr/>
    </dgm:pt>
    <dgm:pt modelId="{8670E965-7599-4A5A-8AC9-8FC55473A220}" type="pres">
      <dgm:prSet presAssocID="{88C3AA6A-B18D-46A8-9618-6F55BF6EFA33}" presName="parentText" presStyleLbl="node1" presStyleIdx="2" presStyleCnt="4">
        <dgm:presLayoutVars>
          <dgm:chMax val="0"/>
          <dgm:bulletEnabled val="1"/>
        </dgm:presLayoutVars>
      </dgm:prSet>
      <dgm:spPr/>
    </dgm:pt>
    <dgm:pt modelId="{AE8FF845-5C29-4132-AF96-1C5575916F3D}" type="pres">
      <dgm:prSet presAssocID="{8F8FD9CD-BC8C-4C40-BF29-5C63F7232809}" presName="spacer" presStyleCnt="0"/>
      <dgm:spPr/>
    </dgm:pt>
    <dgm:pt modelId="{7F8E53CC-DBE2-462E-9497-BA07B427AF9C}" type="pres">
      <dgm:prSet presAssocID="{0642232C-3D43-4202-B345-81C57003D1B3}" presName="parentText" presStyleLbl="node1" presStyleIdx="3" presStyleCnt="4">
        <dgm:presLayoutVars>
          <dgm:chMax val="0"/>
          <dgm:bulletEnabled val="1"/>
        </dgm:presLayoutVars>
      </dgm:prSet>
      <dgm:spPr/>
    </dgm:pt>
  </dgm:ptLst>
  <dgm:cxnLst>
    <dgm:cxn modelId="{C885950F-FF47-48C9-A17B-2D83E6DFBD78}" srcId="{5CC87CDE-4E0A-4D3C-B2A7-A4F2C3EDE102}" destId="{88C3AA6A-B18D-46A8-9618-6F55BF6EFA33}" srcOrd="2" destOrd="0" parTransId="{F7A4C1B6-CDA9-4B53-A2B6-4FFF398F9288}" sibTransId="{8F8FD9CD-BC8C-4C40-BF29-5C63F7232809}"/>
    <dgm:cxn modelId="{D489112C-4610-4929-B4EC-B6A565A238EE}" srcId="{5CC87CDE-4E0A-4D3C-B2A7-A4F2C3EDE102}" destId="{0642232C-3D43-4202-B345-81C57003D1B3}" srcOrd="3" destOrd="0" parTransId="{E41922DE-667C-4072-9170-94A7B6540E47}" sibTransId="{5498CE03-1898-44D6-B98A-C1622384411F}"/>
    <dgm:cxn modelId="{BC6E4045-7C1D-4449-8ADD-51CBFDC913B3}" type="presOf" srcId="{0642232C-3D43-4202-B345-81C57003D1B3}" destId="{7F8E53CC-DBE2-462E-9497-BA07B427AF9C}" srcOrd="0" destOrd="0" presId="urn:microsoft.com/office/officeart/2005/8/layout/vList2"/>
    <dgm:cxn modelId="{FB9C9766-8741-4504-A8A5-DF279F56863F}" type="presOf" srcId="{9B06DE94-212D-4A78-9852-BADCD8642FC0}" destId="{C1767B19-ECF1-4E0A-9A5A-649D27EE9CB0}" srcOrd="0" destOrd="0" presId="urn:microsoft.com/office/officeart/2005/8/layout/vList2"/>
    <dgm:cxn modelId="{1C1F0779-FD52-410A-9AC4-FB4E5896CB29}" srcId="{5CC87CDE-4E0A-4D3C-B2A7-A4F2C3EDE102}" destId="{9B06DE94-212D-4A78-9852-BADCD8642FC0}" srcOrd="0" destOrd="0" parTransId="{2866696D-6F95-49DC-8E08-E2954AABA0A5}" sibTransId="{56FAFA10-9917-4293-8AC3-B25FD4839B03}"/>
    <dgm:cxn modelId="{62BBB87D-684A-477A-92B4-2AFB7926D019}" srcId="{5CC87CDE-4E0A-4D3C-B2A7-A4F2C3EDE102}" destId="{134C455B-780C-47A8-A87E-53C01DA6771E}" srcOrd="1" destOrd="0" parTransId="{C40280ED-0298-4005-A09B-8A97F43FCF60}" sibTransId="{3F32BDB9-244E-4361-BB0D-653FA4E9F324}"/>
    <dgm:cxn modelId="{4030349F-5CAD-4531-B4F8-5B7D7B7D8567}" type="presOf" srcId="{5CC87CDE-4E0A-4D3C-B2A7-A4F2C3EDE102}" destId="{384017F0-1285-4ED1-A752-E127F54FCB13}" srcOrd="0" destOrd="0" presId="urn:microsoft.com/office/officeart/2005/8/layout/vList2"/>
    <dgm:cxn modelId="{2CC880AB-9935-4B8B-8E50-9DE7F69B25FB}" type="presOf" srcId="{134C455B-780C-47A8-A87E-53C01DA6771E}" destId="{6E821831-E630-465A-BDD6-E602D75F5420}" srcOrd="0" destOrd="0" presId="urn:microsoft.com/office/officeart/2005/8/layout/vList2"/>
    <dgm:cxn modelId="{711807B0-8D77-4253-B704-63521F765937}" type="presOf" srcId="{88C3AA6A-B18D-46A8-9618-6F55BF6EFA33}" destId="{8670E965-7599-4A5A-8AC9-8FC55473A220}" srcOrd="0" destOrd="0" presId="urn:microsoft.com/office/officeart/2005/8/layout/vList2"/>
    <dgm:cxn modelId="{82AE2DA1-C024-4E44-8B71-979C15C17EE8}" type="presParOf" srcId="{384017F0-1285-4ED1-A752-E127F54FCB13}" destId="{C1767B19-ECF1-4E0A-9A5A-649D27EE9CB0}" srcOrd="0" destOrd="0" presId="urn:microsoft.com/office/officeart/2005/8/layout/vList2"/>
    <dgm:cxn modelId="{34DD44AE-CE84-48DF-BAE4-F39AC48FCB73}" type="presParOf" srcId="{384017F0-1285-4ED1-A752-E127F54FCB13}" destId="{64DF7299-6042-4BEF-B184-BDAAFBF4BD8D}" srcOrd="1" destOrd="0" presId="urn:microsoft.com/office/officeart/2005/8/layout/vList2"/>
    <dgm:cxn modelId="{E6401CD9-FCC2-4EBD-9D1C-3296119028FD}" type="presParOf" srcId="{384017F0-1285-4ED1-A752-E127F54FCB13}" destId="{6E821831-E630-465A-BDD6-E602D75F5420}" srcOrd="2" destOrd="0" presId="urn:microsoft.com/office/officeart/2005/8/layout/vList2"/>
    <dgm:cxn modelId="{FAB25576-22C3-4084-8DF1-9C4C31A412B7}" type="presParOf" srcId="{384017F0-1285-4ED1-A752-E127F54FCB13}" destId="{A65118E8-BA96-4D5D-9AC2-1D927D2A4D0E}" srcOrd="3" destOrd="0" presId="urn:microsoft.com/office/officeart/2005/8/layout/vList2"/>
    <dgm:cxn modelId="{94609D31-8672-4FD7-8192-D2D242D561EB}" type="presParOf" srcId="{384017F0-1285-4ED1-A752-E127F54FCB13}" destId="{8670E965-7599-4A5A-8AC9-8FC55473A220}" srcOrd="4" destOrd="0" presId="urn:microsoft.com/office/officeart/2005/8/layout/vList2"/>
    <dgm:cxn modelId="{C30BCD5F-6295-493C-98CE-4B0DBCCE71BE}" type="presParOf" srcId="{384017F0-1285-4ED1-A752-E127F54FCB13}" destId="{AE8FF845-5C29-4132-AF96-1C5575916F3D}" srcOrd="5" destOrd="0" presId="urn:microsoft.com/office/officeart/2005/8/layout/vList2"/>
    <dgm:cxn modelId="{B55D873E-CB96-4D71-ABFE-7F1B7A394876}" type="presParOf" srcId="{384017F0-1285-4ED1-A752-E127F54FCB13}" destId="{7F8E53CC-DBE2-462E-9497-BA07B427AF9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36A5-51BE-45F4-9851-9DE0C5F54A49}">
      <dsp:nvSpPr>
        <dsp:cNvPr id="0" name=""/>
        <dsp:cNvSpPr/>
      </dsp:nvSpPr>
      <dsp:spPr>
        <a:xfrm>
          <a:off x="0" y="76195"/>
          <a:ext cx="5000124" cy="127570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1" u="sng" kern="1200" dirty="0"/>
            <a:t>Swanton Village Police Department</a:t>
          </a:r>
          <a:endParaRPr lang="en-US" sz="2300" kern="1200" dirty="0"/>
        </a:p>
      </dsp:txBody>
      <dsp:txXfrm>
        <a:off x="62275" y="138470"/>
        <a:ext cx="4875574" cy="1151152"/>
      </dsp:txXfrm>
    </dsp:sp>
    <dsp:sp modelId="{446DC293-3527-4DE4-9824-0484A6BD2974}">
      <dsp:nvSpPr>
        <dsp:cNvPr id="0" name=""/>
        <dsp:cNvSpPr/>
      </dsp:nvSpPr>
      <dsp:spPr>
        <a:xfrm>
          <a:off x="0" y="1418137"/>
          <a:ext cx="5000124" cy="1275702"/>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Immediately gains significant square footage in office space and a larger garage bay.</a:t>
          </a:r>
        </a:p>
      </dsp:txBody>
      <dsp:txXfrm>
        <a:off x="62275" y="1480412"/>
        <a:ext cx="4875574" cy="1151152"/>
      </dsp:txXfrm>
    </dsp:sp>
    <dsp:sp modelId="{9A86BFB1-5106-4E1F-8EF7-9CB1C94101C5}">
      <dsp:nvSpPr>
        <dsp:cNvPr id="0" name=""/>
        <dsp:cNvSpPr/>
      </dsp:nvSpPr>
      <dsp:spPr>
        <a:xfrm>
          <a:off x="0" y="2760080"/>
          <a:ext cx="5000124" cy="1275702"/>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They will utilize the existing safe as a secure temp evidence, safely securing drugs and weapons.</a:t>
          </a:r>
        </a:p>
      </dsp:txBody>
      <dsp:txXfrm>
        <a:off x="62275" y="2822355"/>
        <a:ext cx="4875574" cy="1151152"/>
      </dsp:txXfrm>
    </dsp:sp>
    <dsp:sp modelId="{589FCC42-D0A2-43A1-AE07-E038B5F5A9F1}">
      <dsp:nvSpPr>
        <dsp:cNvPr id="0" name=""/>
        <dsp:cNvSpPr/>
      </dsp:nvSpPr>
      <dsp:spPr>
        <a:xfrm>
          <a:off x="0" y="4102022"/>
          <a:ext cx="5000124" cy="1275702"/>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They will gain a small space for secure, seized vehicle storage within the existing substation. </a:t>
          </a:r>
        </a:p>
      </dsp:txBody>
      <dsp:txXfrm>
        <a:off x="62275" y="4164297"/>
        <a:ext cx="4875574" cy="1151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67B19-ECF1-4E0A-9A5A-649D27EE9CB0}">
      <dsp:nvSpPr>
        <dsp:cNvPr id="0" name=""/>
        <dsp:cNvSpPr/>
      </dsp:nvSpPr>
      <dsp:spPr>
        <a:xfrm>
          <a:off x="0" y="57878"/>
          <a:ext cx="5000124" cy="12848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1" u="sng" kern="1200" dirty="0"/>
            <a:t>Public Works Department</a:t>
          </a:r>
          <a:endParaRPr lang="en-US" sz="2300" kern="1200" dirty="0"/>
        </a:p>
      </dsp:txBody>
      <dsp:txXfrm>
        <a:off x="62722" y="120600"/>
        <a:ext cx="4874680" cy="1159416"/>
      </dsp:txXfrm>
    </dsp:sp>
    <dsp:sp modelId="{6E821831-E630-465A-BDD6-E602D75F5420}">
      <dsp:nvSpPr>
        <dsp:cNvPr id="0" name=""/>
        <dsp:cNvSpPr/>
      </dsp:nvSpPr>
      <dsp:spPr>
        <a:xfrm>
          <a:off x="0" y="1408979"/>
          <a:ext cx="5000124" cy="128486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Immediately gains additional garage space.</a:t>
          </a:r>
        </a:p>
      </dsp:txBody>
      <dsp:txXfrm>
        <a:off x="62722" y="1471701"/>
        <a:ext cx="4874680" cy="1159416"/>
      </dsp:txXfrm>
    </dsp:sp>
    <dsp:sp modelId="{8670E965-7599-4A5A-8AC9-8FC55473A220}">
      <dsp:nvSpPr>
        <dsp:cNvPr id="0" name=""/>
        <dsp:cNvSpPr/>
      </dsp:nvSpPr>
      <dsp:spPr>
        <a:xfrm>
          <a:off x="0" y="2760080"/>
          <a:ext cx="5000124" cy="128486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They will also gain additional, secure outdoor storage for equipment.</a:t>
          </a:r>
        </a:p>
      </dsp:txBody>
      <dsp:txXfrm>
        <a:off x="62722" y="2822802"/>
        <a:ext cx="4874680" cy="1159416"/>
      </dsp:txXfrm>
    </dsp:sp>
    <dsp:sp modelId="{7F8E53CC-DBE2-462E-9497-BA07B427AF9C}">
      <dsp:nvSpPr>
        <dsp:cNvPr id="0" name=""/>
        <dsp:cNvSpPr/>
      </dsp:nvSpPr>
      <dsp:spPr>
        <a:xfrm>
          <a:off x="0" y="4111180"/>
          <a:ext cx="5000124" cy="12848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They will gain additional material storage space on the raised concrete platform. </a:t>
          </a:r>
        </a:p>
      </dsp:txBody>
      <dsp:txXfrm>
        <a:off x="62722" y="4173902"/>
        <a:ext cx="4874680" cy="11594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038477" cy="464983"/>
          </a:xfrm>
          <a:prstGeom prst="rect">
            <a:avLst/>
          </a:prstGeom>
        </p:spPr>
        <p:txBody>
          <a:bodyPr vert="horz" lIns="89664" tIns="44832" rIns="89664" bIns="44832" rtlCol="0"/>
          <a:lstStyle>
            <a:lvl1pPr algn="l">
              <a:defRPr sz="1100"/>
            </a:lvl1pPr>
          </a:lstStyle>
          <a:p>
            <a:endParaRPr lang="en-US" dirty="0"/>
          </a:p>
        </p:txBody>
      </p:sp>
      <p:sp>
        <p:nvSpPr>
          <p:cNvPr id="3" name="Date Placeholder 2"/>
          <p:cNvSpPr>
            <a:spLocks noGrp="1"/>
          </p:cNvSpPr>
          <p:nvPr>
            <p:ph type="dt" idx="1"/>
          </p:nvPr>
        </p:nvSpPr>
        <p:spPr>
          <a:xfrm>
            <a:off x="3970342" y="4"/>
            <a:ext cx="3038477" cy="464983"/>
          </a:xfrm>
          <a:prstGeom prst="rect">
            <a:avLst/>
          </a:prstGeom>
        </p:spPr>
        <p:txBody>
          <a:bodyPr vert="horz" lIns="89664" tIns="44832" rIns="89664" bIns="44832" rtlCol="0"/>
          <a:lstStyle>
            <a:lvl1pPr algn="r">
              <a:defRPr sz="1100"/>
            </a:lvl1pPr>
          </a:lstStyle>
          <a:p>
            <a:fld id="{C554CD6A-3F0B-4DF6-B77C-5611C5FDE247}" type="datetimeFigureOut">
              <a:rPr lang="en-US" smtClean="0"/>
              <a:t>4/28/2025</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89664" tIns="44832" rIns="89664" bIns="44832" rtlCol="0" anchor="ctr"/>
          <a:lstStyle/>
          <a:p>
            <a:endParaRPr lang="en-US" dirty="0"/>
          </a:p>
        </p:txBody>
      </p:sp>
      <p:sp>
        <p:nvSpPr>
          <p:cNvPr id="5" name="Notes Placeholder 4"/>
          <p:cNvSpPr>
            <a:spLocks noGrp="1"/>
          </p:cNvSpPr>
          <p:nvPr>
            <p:ph type="body" sz="quarter" idx="3"/>
          </p:nvPr>
        </p:nvSpPr>
        <p:spPr>
          <a:xfrm>
            <a:off x="701678" y="4416514"/>
            <a:ext cx="5607050" cy="4183220"/>
          </a:xfrm>
          <a:prstGeom prst="rect">
            <a:avLst/>
          </a:prstGeom>
        </p:spPr>
        <p:txBody>
          <a:bodyPr vert="horz" lIns="89664" tIns="44832" rIns="89664" bIns="448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7"/>
            <a:ext cx="3038477" cy="464983"/>
          </a:xfrm>
          <a:prstGeom prst="rect">
            <a:avLst/>
          </a:prstGeom>
        </p:spPr>
        <p:txBody>
          <a:bodyPr vert="horz" lIns="89664" tIns="44832" rIns="89664" bIns="44832"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342" y="8829827"/>
            <a:ext cx="3038477" cy="464983"/>
          </a:xfrm>
          <a:prstGeom prst="rect">
            <a:avLst/>
          </a:prstGeom>
        </p:spPr>
        <p:txBody>
          <a:bodyPr vert="horz" lIns="89664" tIns="44832" rIns="89664" bIns="44832" rtlCol="0" anchor="b"/>
          <a:lstStyle>
            <a:lvl1pPr algn="r">
              <a:defRPr sz="1100"/>
            </a:lvl1pPr>
          </a:lstStyle>
          <a:p>
            <a:fld id="{83DEE67E-3E04-41C4-BF27-9ED41CC8C4F5}" type="slidenum">
              <a:rPr lang="en-US" smtClean="0"/>
              <a:t>‹#›</a:t>
            </a:fld>
            <a:endParaRPr lang="en-US" dirty="0"/>
          </a:p>
        </p:txBody>
      </p:sp>
    </p:spTree>
    <p:extLst>
      <p:ext uri="{BB962C8B-B14F-4D97-AF65-F5344CB8AC3E}">
        <p14:creationId xmlns:p14="http://schemas.microsoft.com/office/powerpoint/2010/main" val="127215687"/>
      </p:ext>
    </p:extLst>
  </p:cSld>
  <p:clrMap bg1="lt1" tx1="dk1" bg2="lt2" tx2="dk2" accent1="accent1" accent2="accent2" accent3="accent3" accent4="accent4" accent5="accent5" accent6="accent6" hlink="hlink" folHlink="folHlink"/>
  <p:notesStyle>
    <a:lvl1pPr marL="0" algn="l" defTabSz="914269" rtl="0" eaLnBrk="1" latinLnBrk="0" hangingPunct="1">
      <a:defRPr sz="1200" kern="1200">
        <a:solidFill>
          <a:schemeClr val="tx1"/>
        </a:solidFill>
        <a:latin typeface="+mn-lt"/>
        <a:ea typeface="+mn-ea"/>
        <a:cs typeface="+mn-cs"/>
      </a:defRPr>
    </a:lvl1pPr>
    <a:lvl2pPr marL="457135" algn="l" defTabSz="914269" rtl="0" eaLnBrk="1" latinLnBrk="0" hangingPunct="1">
      <a:defRPr sz="1200" kern="1200">
        <a:solidFill>
          <a:schemeClr val="tx1"/>
        </a:solidFill>
        <a:latin typeface="+mn-lt"/>
        <a:ea typeface="+mn-ea"/>
        <a:cs typeface="+mn-cs"/>
      </a:defRPr>
    </a:lvl2pPr>
    <a:lvl3pPr marL="914269" algn="l" defTabSz="914269" rtl="0" eaLnBrk="1" latinLnBrk="0" hangingPunct="1">
      <a:defRPr sz="1200" kern="1200">
        <a:solidFill>
          <a:schemeClr val="tx1"/>
        </a:solidFill>
        <a:latin typeface="+mn-lt"/>
        <a:ea typeface="+mn-ea"/>
        <a:cs typeface="+mn-cs"/>
      </a:defRPr>
    </a:lvl3pPr>
    <a:lvl4pPr marL="1371404" algn="l" defTabSz="914269" rtl="0" eaLnBrk="1" latinLnBrk="0" hangingPunct="1">
      <a:defRPr sz="1200" kern="1200">
        <a:solidFill>
          <a:schemeClr val="tx1"/>
        </a:solidFill>
        <a:latin typeface="+mn-lt"/>
        <a:ea typeface="+mn-ea"/>
        <a:cs typeface="+mn-cs"/>
      </a:defRPr>
    </a:lvl4pPr>
    <a:lvl5pPr marL="1828539" algn="l" defTabSz="914269" rtl="0" eaLnBrk="1" latinLnBrk="0" hangingPunct="1">
      <a:defRPr sz="1200" kern="1200">
        <a:solidFill>
          <a:schemeClr val="tx1"/>
        </a:solidFill>
        <a:latin typeface="+mn-lt"/>
        <a:ea typeface="+mn-ea"/>
        <a:cs typeface="+mn-cs"/>
      </a:defRPr>
    </a:lvl5pPr>
    <a:lvl6pPr marL="2285674" algn="l" defTabSz="914269" rtl="0" eaLnBrk="1" latinLnBrk="0" hangingPunct="1">
      <a:defRPr sz="1200" kern="1200">
        <a:solidFill>
          <a:schemeClr val="tx1"/>
        </a:solidFill>
        <a:latin typeface="+mn-lt"/>
        <a:ea typeface="+mn-ea"/>
        <a:cs typeface="+mn-cs"/>
      </a:defRPr>
    </a:lvl6pPr>
    <a:lvl7pPr marL="2742809" algn="l" defTabSz="914269" rtl="0" eaLnBrk="1" latinLnBrk="0" hangingPunct="1">
      <a:defRPr sz="1200" kern="1200">
        <a:solidFill>
          <a:schemeClr val="tx1"/>
        </a:solidFill>
        <a:latin typeface="+mn-lt"/>
        <a:ea typeface="+mn-ea"/>
        <a:cs typeface="+mn-cs"/>
      </a:defRPr>
    </a:lvl7pPr>
    <a:lvl8pPr marL="3199944" algn="l" defTabSz="914269" rtl="0" eaLnBrk="1" latinLnBrk="0" hangingPunct="1">
      <a:defRPr sz="1200" kern="1200">
        <a:solidFill>
          <a:schemeClr val="tx1"/>
        </a:solidFill>
        <a:latin typeface="+mn-lt"/>
        <a:ea typeface="+mn-ea"/>
        <a:cs typeface="+mn-cs"/>
      </a:defRPr>
    </a:lvl8pPr>
    <a:lvl9pPr marL="3657078" algn="l" defTabSz="9142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4E043-FDE5-D9A4-6584-045F5B9C5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A5CE-46B2-241E-7E28-7773CFD98449}"/>
              </a:ext>
            </a:extLst>
          </p:cNvPr>
          <p:cNvSpPr>
            <a:spLocks noGrp="1" noRot="1" noChangeAspect="1"/>
          </p:cNvSpPr>
          <p:nvPr>
            <p:ph type="sldImg"/>
          </p:nvPr>
        </p:nvSpPr>
        <p:spPr>
          <a:xfrm>
            <a:off x="1182688" y="696913"/>
            <a:ext cx="4646612" cy="3486150"/>
          </a:xfrm>
        </p:spPr>
      </p:sp>
      <p:sp>
        <p:nvSpPr>
          <p:cNvPr id="3" name="Notes Placeholder 2">
            <a:extLst>
              <a:ext uri="{FF2B5EF4-FFF2-40B4-BE49-F238E27FC236}">
                <a16:creationId xmlns:a16="http://schemas.microsoft.com/office/drawing/2014/main" id="{1CD12E2B-A435-35CF-D847-6D7ED27FCB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177F0C-C0CA-09B9-BA06-F0973BCD25DA}"/>
              </a:ext>
            </a:extLst>
          </p:cNvPr>
          <p:cNvSpPr>
            <a:spLocks noGrp="1"/>
          </p:cNvSpPr>
          <p:nvPr>
            <p:ph type="sldNum" sz="quarter" idx="10"/>
          </p:nvPr>
        </p:nvSpPr>
        <p:spPr/>
        <p:txBody>
          <a:bodyPr/>
          <a:lstStyle/>
          <a:p>
            <a:fld id="{83DEE67E-3E04-41C4-BF27-9ED41CC8C4F5}" type="slidenum">
              <a:rPr lang="en-US" smtClean="0"/>
              <a:t>1</a:t>
            </a:fld>
            <a:endParaRPr lang="en-US" dirty="0"/>
          </a:p>
        </p:txBody>
      </p:sp>
    </p:spTree>
    <p:extLst>
      <p:ext uri="{BB962C8B-B14F-4D97-AF65-F5344CB8AC3E}">
        <p14:creationId xmlns:p14="http://schemas.microsoft.com/office/powerpoint/2010/main" val="2738970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A1B26-8A67-B82A-A1A7-CA5F8C625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B0191E-2C39-7B37-3CE0-50F239380570}"/>
              </a:ext>
            </a:extLst>
          </p:cNvPr>
          <p:cNvSpPr>
            <a:spLocks noGrp="1" noRot="1" noChangeAspect="1"/>
          </p:cNvSpPr>
          <p:nvPr>
            <p:ph type="sldImg"/>
          </p:nvPr>
        </p:nvSpPr>
        <p:spPr>
          <a:xfrm>
            <a:off x="1182688" y="696913"/>
            <a:ext cx="4646612" cy="3486150"/>
          </a:xfrm>
        </p:spPr>
      </p:sp>
      <p:sp>
        <p:nvSpPr>
          <p:cNvPr id="3" name="Notes Placeholder 2">
            <a:extLst>
              <a:ext uri="{FF2B5EF4-FFF2-40B4-BE49-F238E27FC236}">
                <a16:creationId xmlns:a16="http://schemas.microsoft.com/office/drawing/2014/main" id="{E3DD09B4-E842-56D8-7AAF-87581A9789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4BC687-E2F4-16D0-C021-3F4E9983A79D}"/>
              </a:ext>
            </a:extLst>
          </p:cNvPr>
          <p:cNvSpPr>
            <a:spLocks noGrp="1"/>
          </p:cNvSpPr>
          <p:nvPr>
            <p:ph type="sldNum" sz="quarter" idx="10"/>
          </p:nvPr>
        </p:nvSpPr>
        <p:spPr/>
        <p:txBody>
          <a:bodyPr/>
          <a:lstStyle/>
          <a:p>
            <a:fld id="{83DEE67E-3E04-41C4-BF27-9ED41CC8C4F5}" type="slidenum">
              <a:rPr lang="en-US" smtClean="0"/>
              <a:t>11</a:t>
            </a:fld>
            <a:endParaRPr lang="en-US" dirty="0"/>
          </a:p>
        </p:txBody>
      </p:sp>
    </p:spTree>
    <p:extLst>
      <p:ext uri="{BB962C8B-B14F-4D97-AF65-F5344CB8AC3E}">
        <p14:creationId xmlns:p14="http://schemas.microsoft.com/office/powerpoint/2010/main" val="363211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09293-0923-566C-C891-1884C6D74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EEF15-355C-0C12-711B-BC9A5F3A2EBA}"/>
              </a:ext>
            </a:extLst>
          </p:cNvPr>
          <p:cNvSpPr>
            <a:spLocks noGrp="1" noRot="1" noChangeAspect="1"/>
          </p:cNvSpPr>
          <p:nvPr>
            <p:ph type="sldImg"/>
          </p:nvPr>
        </p:nvSpPr>
        <p:spPr>
          <a:xfrm>
            <a:off x="1182688" y="696913"/>
            <a:ext cx="4646612" cy="3486150"/>
          </a:xfrm>
        </p:spPr>
      </p:sp>
      <p:sp>
        <p:nvSpPr>
          <p:cNvPr id="3" name="Notes Placeholder 2">
            <a:extLst>
              <a:ext uri="{FF2B5EF4-FFF2-40B4-BE49-F238E27FC236}">
                <a16:creationId xmlns:a16="http://schemas.microsoft.com/office/drawing/2014/main" id="{4377741F-5D63-26FB-2D9C-5A065681CD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939BE1-84B3-F32A-05DE-70C7671232B5}"/>
              </a:ext>
            </a:extLst>
          </p:cNvPr>
          <p:cNvSpPr>
            <a:spLocks noGrp="1"/>
          </p:cNvSpPr>
          <p:nvPr>
            <p:ph type="sldNum" sz="quarter" idx="10"/>
          </p:nvPr>
        </p:nvSpPr>
        <p:spPr/>
        <p:txBody>
          <a:bodyPr/>
          <a:lstStyle/>
          <a:p>
            <a:fld id="{83DEE67E-3E04-41C4-BF27-9ED41CC8C4F5}" type="slidenum">
              <a:rPr lang="en-US" smtClean="0"/>
              <a:t>12</a:t>
            </a:fld>
            <a:endParaRPr lang="en-US" dirty="0"/>
          </a:p>
        </p:txBody>
      </p:sp>
    </p:spTree>
    <p:extLst>
      <p:ext uri="{BB962C8B-B14F-4D97-AF65-F5344CB8AC3E}">
        <p14:creationId xmlns:p14="http://schemas.microsoft.com/office/powerpoint/2010/main" val="3070620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7DF1D-5734-AFA4-F52B-A1073A2F2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5A38D3-062D-0460-DE1A-69EFD7EBAD7B}"/>
              </a:ext>
            </a:extLst>
          </p:cNvPr>
          <p:cNvSpPr>
            <a:spLocks noGrp="1" noRot="1" noChangeAspect="1"/>
          </p:cNvSpPr>
          <p:nvPr>
            <p:ph type="sldImg"/>
          </p:nvPr>
        </p:nvSpPr>
        <p:spPr>
          <a:xfrm>
            <a:off x="1182688" y="696913"/>
            <a:ext cx="4646612" cy="3486150"/>
          </a:xfrm>
        </p:spPr>
      </p:sp>
      <p:sp>
        <p:nvSpPr>
          <p:cNvPr id="3" name="Notes Placeholder 2">
            <a:extLst>
              <a:ext uri="{FF2B5EF4-FFF2-40B4-BE49-F238E27FC236}">
                <a16:creationId xmlns:a16="http://schemas.microsoft.com/office/drawing/2014/main" id="{C24667F7-A958-DC37-40B9-0ED302A281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148533-662D-C1DD-B895-066C3812AE85}"/>
              </a:ext>
            </a:extLst>
          </p:cNvPr>
          <p:cNvSpPr>
            <a:spLocks noGrp="1"/>
          </p:cNvSpPr>
          <p:nvPr>
            <p:ph type="sldNum" sz="quarter" idx="10"/>
          </p:nvPr>
        </p:nvSpPr>
        <p:spPr/>
        <p:txBody>
          <a:bodyPr/>
          <a:lstStyle/>
          <a:p>
            <a:fld id="{83DEE67E-3E04-41C4-BF27-9ED41CC8C4F5}" type="slidenum">
              <a:rPr lang="en-US" smtClean="0"/>
              <a:t>13</a:t>
            </a:fld>
            <a:endParaRPr lang="en-US" dirty="0"/>
          </a:p>
        </p:txBody>
      </p:sp>
    </p:spTree>
    <p:extLst>
      <p:ext uri="{BB962C8B-B14F-4D97-AF65-F5344CB8AC3E}">
        <p14:creationId xmlns:p14="http://schemas.microsoft.com/office/powerpoint/2010/main" val="2525733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DEE67E-3E04-41C4-BF27-9ED41CC8C4F5}" type="slidenum">
              <a:rPr lang="en-US" smtClean="0"/>
              <a:t>14</a:t>
            </a:fld>
            <a:endParaRPr lang="en-US" dirty="0"/>
          </a:p>
        </p:txBody>
      </p:sp>
    </p:spTree>
    <p:extLst>
      <p:ext uri="{BB962C8B-B14F-4D97-AF65-F5344CB8AC3E}">
        <p14:creationId xmlns:p14="http://schemas.microsoft.com/office/powerpoint/2010/main" val="59032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2E559-2234-1A3E-CDAE-069F736E9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9633FB-C9A1-D71C-E15D-354AFE9FCA76}"/>
              </a:ext>
            </a:extLst>
          </p:cNvPr>
          <p:cNvSpPr>
            <a:spLocks noGrp="1" noRot="1" noChangeAspect="1"/>
          </p:cNvSpPr>
          <p:nvPr>
            <p:ph type="sldImg"/>
          </p:nvPr>
        </p:nvSpPr>
        <p:spPr>
          <a:xfrm>
            <a:off x="1182688" y="696913"/>
            <a:ext cx="4646612" cy="3486150"/>
          </a:xfrm>
        </p:spPr>
      </p:sp>
      <p:sp>
        <p:nvSpPr>
          <p:cNvPr id="3" name="Notes Placeholder 2">
            <a:extLst>
              <a:ext uri="{FF2B5EF4-FFF2-40B4-BE49-F238E27FC236}">
                <a16:creationId xmlns:a16="http://schemas.microsoft.com/office/drawing/2014/main" id="{77F3D97D-C220-3E67-04E2-D039BBC80E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954A3B-9C62-B671-CAAA-EEFF9CE5F8CA}"/>
              </a:ext>
            </a:extLst>
          </p:cNvPr>
          <p:cNvSpPr>
            <a:spLocks noGrp="1"/>
          </p:cNvSpPr>
          <p:nvPr>
            <p:ph type="sldNum" sz="quarter" idx="10"/>
          </p:nvPr>
        </p:nvSpPr>
        <p:spPr/>
        <p:txBody>
          <a:bodyPr/>
          <a:lstStyle/>
          <a:p>
            <a:fld id="{83DEE67E-3E04-41C4-BF27-9ED41CC8C4F5}" type="slidenum">
              <a:rPr lang="en-US" smtClean="0"/>
              <a:t>15</a:t>
            </a:fld>
            <a:endParaRPr lang="en-US" dirty="0"/>
          </a:p>
        </p:txBody>
      </p:sp>
    </p:spTree>
    <p:extLst>
      <p:ext uri="{BB962C8B-B14F-4D97-AF65-F5344CB8AC3E}">
        <p14:creationId xmlns:p14="http://schemas.microsoft.com/office/powerpoint/2010/main" val="328299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B2DD9-FABA-6E75-A42B-F33545F81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2D546-EA94-65B2-723B-8B172264032A}"/>
              </a:ext>
            </a:extLst>
          </p:cNvPr>
          <p:cNvSpPr>
            <a:spLocks noGrp="1" noRot="1" noChangeAspect="1"/>
          </p:cNvSpPr>
          <p:nvPr>
            <p:ph type="sldImg"/>
          </p:nvPr>
        </p:nvSpPr>
        <p:spPr>
          <a:xfrm>
            <a:off x="1182688" y="696913"/>
            <a:ext cx="4646612" cy="3486150"/>
          </a:xfrm>
        </p:spPr>
      </p:sp>
      <p:sp>
        <p:nvSpPr>
          <p:cNvPr id="3" name="Notes Placeholder 2">
            <a:extLst>
              <a:ext uri="{FF2B5EF4-FFF2-40B4-BE49-F238E27FC236}">
                <a16:creationId xmlns:a16="http://schemas.microsoft.com/office/drawing/2014/main" id="{F2C4722B-2E41-F0DB-CD03-14B99CA95B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6D4CF1-83E3-6D36-9DCA-33BB8A92EC4F}"/>
              </a:ext>
            </a:extLst>
          </p:cNvPr>
          <p:cNvSpPr>
            <a:spLocks noGrp="1"/>
          </p:cNvSpPr>
          <p:nvPr>
            <p:ph type="sldNum" sz="quarter" idx="10"/>
          </p:nvPr>
        </p:nvSpPr>
        <p:spPr/>
        <p:txBody>
          <a:bodyPr/>
          <a:lstStyle/>
          <a:p>
            <a:fld id="{83DEE67E-3E04-41C4-BF27-9ED41CC8C4F5}" type="slidenum">
              <a:rPr lang="en-US" smtClean="0"/>
              <a:t>16</a:t>
            </a:fld>
            <a:endParaRPr lang="en-US" dirty="0"/>
          </a:p>
        </p:txBody>
      </p:sp>
    </p:spTree>
    <p:extLst>
      <p:ext uri="{BB962C8B-B14F-4D97-AF65-F5344CB8AC3E}">
        <p14:creationId xmlns:p14="http://schemas.microsoft.com/office/powerpoint/2010/main" val="124254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03EB7-3BFF-ECF1-512F-02DF6FB47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F1AAB-9C5E-A6C7-8F82-432D32C50DFF}"/>
              </a:ext>
            </a:extLst>
          </p:cNvPr>
          <p:cNvSpPr>
            <a:spLocks noGrp="1" noRot="1" noChangeAspect="1"/>
          </p:cNvSpPr>
          <p:nvPr>
            <p:ph type="sldImg"/>
          </p:nvPr>
        </p:nvSpPr>
        <p:spPr>
          <a:xfrm>
            <a:off x="1182688" y="696913"/>
            <a:ext cx="4646612" cy="3486150"/>
          </a:xfrm>
        </p:spPr>
      </p:sp>
      <p:sp>
        <p:nvSpPr>
          <p:cNvPr id="3" name="Notes Placeholder 2">
            <a:extLst>
              <a:ext uri="{FF2B5EF4-FFF2-40B4-BE49-F238E27FC236}">
                <a16:creationId xmlns:a16="http://schemas.microsoft.com/office/drawing/2014/main" id="{D8355C8B-56A5-E81B-4FC6-FE0521A8C7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71A53-96F4-AC6E-392C-BB83E0FBA698}"/>
              </a:ext>
            </a:extLst>
          </p:cNvPr>
          <p:cNvSpPr>
            <a:spLocks noGrp="1"/>
          </p:cNvSpPr>
          <p:nvPr>
            <p:ph type="sldNum" sz="quarter" idx="10"/>
          </p:nvPr>
        </p:nvSpPr>
        <p:spPr/>
        <p:txBody>
          <a:bodyPr/>
          <a:lstStyle/>
          <a:p>
            <a:fld id="{83DEE67E-3E04-41C4-BF27-9ED41CC8C4F5}" type="slidenum">
              <a:rPr lang="en-US" smtClean="0"/>
              <a:t>3</a:t>
            </a:fld>
            <a:endParaRPr lang="en-US" dirty="0"/>
          </a:p>
        </p:txBody>
      </p:sp>
    </p:spTree>
    <p:extLst>
      <p:ext uri="{BB962C8B-B14F-4D97-AF65-F5344CB8AC3E}">
        <p14:creationId xmlns:p14="http://schemas.microsoft.com/office/powerpoint/2010/main" val="229199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DEE67E-3E04-41C4-BF27-9ED41CC8C4F5}" type="slidenum">
              <a:rPr lang="en-US" smtClean="0"/>
              <a:t>4</a:t>
            </a:fld>
            <a:endParaRPr lang="en-US" dirty="0"/>
          </a:p>
        </p:txBody>
      </p:sp>
    </p:spTree>
    <p:extLst>
      <p:ext uri="{BB962C8B-B14F-4D97-AF65-F5344CB8AC3E}">
        <p14:creationId xmlns:p14="http://schemas.microsoft.com/office/powerpoint/2010/main" val="363731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9256F-DBDE-6399-EB49-EE5589577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9E4185-FE51-4992-CA07-103B50C18CB5}"/>
              </a:ext>
            </a:extLst>
          </p:cNvPr>
          <p:cNvSpPr>
            <a:spLocks noGrp="1" noRot="1" noChangeAspect="1"/>
          </p:cNvSpPr>
          <p:nvPr>
            <p:ph type="sldImg"/>
          </p:nvPr>
        </p:nvSpPr>
        <p:spPr>
          <a:xfrm>
            <a:off x="1182688" y="696913"/>
            <a:ext cx="4646612" cy="3486150"/>
          </a:xfrm>
        </p:spPr>
      </p:sp>
      <p:sp>
        <p:nvSpPr>
          <p:cNvPr id="3" name="Notes Placeholder 2">
            <a:extLst>
              <a:ext uri="{FF2B5EF4-FFF2-40B4-BE49-F238E27FC236}">
                <a16:creationId xmlns:a16="http://schemas.microsoft.com/office/drawing/2014/main" id="{046B7E87-7806-5AE1-A354-BEF3879A2D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0E319C-5A60-6124-0DBC-26E50631E1E6}"/>
              </a:ext>
            </a:extLst>
          </p:cNvPr>
          <p:cNvSpPr>
            <a:spLocks noGrp="1"/>
          </p:cNvSpPr>
          <p:nvPr>
            <p:ph type="sldNum" sz="quarter" idx="10"/>
          </p:nvPr>
        </p:nvSpPr>
        <p:spPr/>
        <p:txBody>
          <a:bodyPr/>
          <a:lstStyle/>
          <a:p>
            <a:fld id="{83DEE67E-3E04-41C4-BF27-9ED41CC8C4F5}" type="slidenum">
              <a:rPr lang="en-US" smtClean="0"/>
              <a:t>5</a:t>
            </a:fld>
            <a:endParaRPr lang="en-US" dirty="0"/>
          </a:p>
        </p:txBody>
      </p:sp>
    </p:spTree>
    <p:extLst>
      <p:ext uri="{BB962C8B-B14F-4D97-AF65-F5344CB8AC3E}">
        <p14:creationId xmlns:p14="http://schemas.microsoft.com/office/powerpoint/2010/main" val="2235152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DEE67E-3E04-41C4-BF27-9ED41CC8C4F5}" type="slidenum">
              <a:rPr lang="en-US" smtClean="0"/>
              <a:t>6</a:t>
            </a:fld>
            <a:endParaRPr lang="en-US" dirty="0"/>
          </a:p>
        </p:txBody>
      </p:sp>
    </p:spTree>
    <p:extLst>
      <p:ext uri="{BB962C8B-B14F-4D97-AF65-F5344CB8AC3E}">
        <p14:creationId xmlns:p14="http://schemas.microsoft.com/office/powerpoint/2010/main" val="71477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FC1C9-D732-178C-4E00-3327CF645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18368-6AFD-9BAE-EFC7-3DE86A0F878A}"/>
              </a:ext>
            </a:extLst>
          </p:cNvPr>
          <p:cNvSpPr>
            <a:spLocks noGrp="1" noRot="1" noChangeAspect="1"/>
          </p:cNvSpPr>
          <p:nvPr>
            <p:ph type="sldImg"/>
          </p:nvPr>
        </p:nvSpPr>
        <p:spPr>
          <a:xfrm>
            <a:off x="1182688" y="696913"/>
            <a:ext cx="4646612" cy="3486150"/>
          </a:xfrm>
        </p:spPr>
      </p:sp>
      <p:sp>
        <p:nvSpPr>
          <p:cNvPr id="3" name="Notes Placeholder 2">
            <a:extLst>
              <a:ext uri="{FF2B5EF4-FFF2-40B4-BE49-F238E27FC236}">
                <a16:creationId xmlns:a16="http://schemas.microsoft.com/office/drawing/2014/main" id="{B31B39C6-AAE3-A868-1037-A9ED278DA9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E9D5EE-07C2-20CD-9FB5-99019A2072A1}"/>
              </a:ext>
            </a:extLst>
          </p:cNvPr>
          <p:cNvSpPr>
            <a:spLocks noGrp="1"/>
          </p:cNvSpPr>
          <p:nvPr>
            <p:ph type="sldNum" sz="quarter" idx="10"/>
          </p:nvPr>
        </p:nvSpPr>
        <p:spPr/>
        <p:txBody>
          <a:bodyPr/>
          <a:lstStyle/>
          <a:p>
            <a:fld id="{83DEE67E-3E04-41C4-BF27-9ED41CC8C4F5}" type="slidenum">
              <a:rPr lang="en-US" smtClean="0"/>
              <a:t>7</a:t>
            </a:fld>
            <a:endParaRPr lang="en-US" dirty="0"/>
          </a:p>
        </p:txBody>
      </p:sp>
    </p:spTree>
    <p:extLst>
      <p:ext uri="{BB962C8B-B14F-4D97-AF65-F5344CB8AC3E}">
        <p14:creationId xmlns:p14="http://schemas.microsoft.com/office/powerpoint/2010/main" val="72870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526C2-27D2-24F4-9BDC-22FA5BBF4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CD5202-A386-EB4C-1A5C-57BC256A0C80}"/>
              </a:ext>
            </a:extLst>
          </p:cNvPr>
          <p:cNvSpPr>
            <a:spLocks noGrp="1" noRot="1" noChangeAspect="1"/>
          </p:cNvSpPr>
          <p:nvPr>
            <p:ph type="sldImg"/>
          </p:nvPr>
        </p:nvSpPr>
        <p:spPr>
          <a:xfrm>
            <a:off x="1182688" y="696913"/>
            <a:ext cx="4646612" cy="3486150"/>
          </a:xfrm>
        </p:spPr>
      </p:sp>
      <p:sp>
        <p:nvSpPr>
          <p:cNvPr id="3" name="Notes Placeholder 2">
            <a:extLst>
              <a:ext uri="{FF2B5EF4-FFF2-40B4-BE49-F238E27FC236}">
                <a16:creationId xmlns:a16="http://schemas.microsoft.com/office/drawing/2014/main" id="{CFA28865-AF66-FBB1-D6BA-A2DD7110A0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F53F23-64F1-7D56-926E-8F798B6DD82A}"/>
              </a:ext>
            </a:extLst>
          </p:cNvPr>
          <p:cNvSpPr>
            <a:spLocks noGrp="1"/>
          </p:cNvSpPr>
          <p:nvPr>
            <p:ph type="sldNum" sz="quarter" idx="10"/>
          </p:nvPr>
        </p:nvSpPr>
        <p:spPr/>
        <p:txBody>
          <a:bodyPr/>
          <a:lstStyle/>
          <a:p>
            <a:fld id="{83DEE67E-3E04-41C4-BF27-9ED41CC8C4F5}" type="slidenum">
              <a:rPr lang="en-US" smtClean="0"/>
              <a:t>8</a:t>
            </a:fld>
            <a:endParaRPr lang="en-US" dirty="0"/>
          </a:p>
        </p:txBody>
      </p:sp>
    </p:spTree>
    <p:extLst>
      <p:ext uri="{BB962C8B-B14F-4D97-AF65-F5344CB8AC3E}">
        <p14:creationId xmlns:p14="http://schemas.microsoft.com/office/powerpoint/2010/main" val="770056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521A4-D5C3-5D39-6DF5-9256AA21B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6928AB-71BE-6349-F3F0-53E4F43626F7}"/>
              </a:ext>
            </a:extLst>
          </p:cNvPr>
          <p:cNvSpPr>
            <a:spLocks noGrp="1" noRot="1" noChangeAspect="1"/>
          </p:cNvSpPr>
          <p:nvPr>
            <p:ph type="sldImg"/>
          </p:nvPr>
        </p:nvSpPr>
        <p:spPr>
          <a:xfrm>
            <a:off x="1182688" y="696913"/>
            <a:ext cx="4646612" cy="3486150"/>
          </a:xfrm>
        </p:spPr>
      </p:sp>
      <p:sp>
        <p:nvSpPr>
          <p:cNvPr id="3" name="Notes Placeholder 2">
            <a:extLst>
              <a:ext uri="{FF2B5EF4-FFF2-40B4-BE49-F238E27FC236}">
                <a16:creationId xmlns:a16="http://schemas.microsoft.com/office/drawing/2014/main" id="{6209A8DA-9D82-41CC-FFF7-0407830A45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35DE65-A06F-6E9E-2D39-843F96325D00}"/>
              </a:ext>
            </a:extLst>
          </p:cNvPr>
          <p:cNvSpPr>
            <a:spLocks noGrp="1"/>
          </p:cNvSpPr>
          <p:nvPr>
            <p:ph type="sldNum" sz="quarter" idx="10"/>
          </p:nvPr>
        </p:nvSpPr>
        <p:spPr/>
        <p:txBody>
          <a:bodyPr/>
          <a:lstStyle/>
          <a:p>
            <a:fld id="{83DEE67E-3E04-41C4-BF27-9ED41CC8C4F5}" type="slidenum">
              <a:rPr lang="en-US" smtClean="0"/>
              <a:t>9</a:t>
            </a:fld>
            <a:endParaRPr lang="en-US" dirty="0"/>
          </a:p>
        </p:txBody>
      </p:sp>
    </p:spTree>
    <p:extLst>
      <p:ext uri="{BB962C8B-B14F-4D97-AF65-F5344CB8AC3E}">
        <p14:creationId xmlns:p14="http://schemas.microsoft.com/office/powerpoint/2010/main" val="209101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32BBA-DC41-6D55-25B6-8CE562E83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AF28E-79F3-1702-7C66-9603601335B4}"/>
              </a:ext>
            </a:extLst>
          </p:cNvPr>
          <p:cNvSpPr>
            <a:spLocks noGrp="1" noRot="1" noChangeAspect="1"/>
          </p:cNvSpPr>
          <p:nvPr>
            <p:ph type="sldImg"/>
          </p:nvPr>
        </p:nvSpPr>
        <p:spPr>
          <a:xfrm>
            <a:off x="1182688" y="696913"/>
            <a:ext cx="4646612" cy="3486150"/>
          </a:xfrm>
        </p:spPr>
      </p:sp>
      <p:sp>
        <p:nvSpPr>
          <p:cNvPr id="3" name="Notes Placeholder 2">
            <a:extLst>
              <a:ext uri="{FF2B5EF4-FFF2-40B4-BE49-F238E27FC236}">
                <a16:creationId xmlns:a16="http://schemas.microsoft.com/office/drawing/2014/main" id="{C48C9F86-5CD1-16B0-3818-B4BD7E9B12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446455-A636-D890-D474-07CAFFFC0DFA}"/>
              </a:ext>
            </a:extLst>
          </p:cNvPr>
          <p:cNvSpPr>
            <a:spLocks noGrp="1"/>
          </p:cNvSpPr>
          <p:nvPr>
            <p:ph type="sldNum" sz="quarter" idx="10"/>
          </p:nvPr>
        </p:nvSpPr>
        <p:spPr/>
        <p:txBody>
          <a:bodyPr/>
          <a:lstStyle/>
          <a:p>
            <a:fld id="{83DEE67E-3E04-41C4-BF27-9ED41CC8C4F5}" type="slidenum">
              <a:rPr lang="en-US" smtClean="0"/>
              <a:t>10</a:t>
            </a:fld>
            <a:endParaRPr lang="en-US" dirty="0"/>
          </a:p>
        </p:txBody>
      </p:sp>
    </p:spTree>
    <p:extLst>
      <p:ext uri="{BB962C8B-B14F-4D97-AF65-F5344CB8AC3E}">
        <p14:creationId xmlns:p14="http://schemas.microsoft.com/office/powerpoint/2010/main" val="262075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B7E6E2-BC31-4163-BBC6-8589760945C6}" type="datetimeFigureOut">
              <a:rPr lang="en-US" smtClean="0"/>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B89F5-0A95-4E3B-A66A-6274C2D0E0FD}" type="slidenum">
              <a:rPr lang="en-US" smtClean="0"/>
              <a:t>‹#›</a:t>
            </a:fld>
            <a:endParaRPr lang="en-US" dirty="0"/>
          </a:p>
        </p:txBody>
      </p:sp>
    </p:spTree>
    <p:extLst>
      <p:ext uri="{BB962C8B-B14F-4D97-AF65-F5344CB8AC3E}">
        <p14:creationId xmlns:p14="http://schemas.microsoft.com/office/powerpoint/2010/main" val="421180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7E6E2-BC31-4163-BBC6-8589760945C6}" type="datetimeFigureOut">
              <a:rPr lang="en-US" smtClean="0"/>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B89F5-0A95-4E3B-A66A-6274C2D0E0FD}" type="slidenum">
              <a:rPr lang="en-US" smtClean="0"/>
              <a:t>‹#›</a:t>
            </a:fld>
            <a:endParaRPr lang="en-US" dirty="0"/>
          </a:p>
        </p:txBody>
      </p:sp>
    </p:spTree>
    <p:extLst>
      <p:ext uri="{BB962C8B-B14F-4D97-AF65-F5344CB8AC3E}">
        <p14:creationId xmlns:p14="http://schemas.microsoft.com/office/powerpoint/2010/main" val="411447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7E6E2-BC31-4163-BBC6-8589760945C6}" type="datetimeFigureOut">
              <a:rPr lang="en-US" smtClean="0"/>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B89F5-0A95-4E3B-A66A-6274C2D0E0FD}" type="slidenum">
              <a:rPr lang="en-US" smtClean="0"/>
              <a:t>‹#›</a:t>
            </a:fld>
            <a:endParaRPr lang="en-US" dirty="0"/>
          </a:p>
        </p:txBody>
      </p:sp>
    </p:spTree>
    <p:extLst>
      <p:ext uri="{BB962C8B-B14F-4D97-AF65-F5344CB8AC3E}">
        <p14:creationId xmlns:p14="http://schemas.microsoft.com/office/powerpoint/2010/main" val="398888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7E6E2-BC31-4163-BBC6-8589760945C6}" type="datetimeFigureOut">
              <a:rPr lang="en-US" smtClean="0"/>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B89F5-0A95-4E3B-A66A-6274C2D0E0FD}" type="slidenum">
              <a:rPr lang="en-US" smtClean="0"/>
              <a:t>‹#›</a:t>
            </a:fld>
            <a:endParaRPr lang="en-US" dirty="0"/>
          </a:p>
        </p:txBody>
      </p:sp>
    </p:spTree>
    <p:extLst>
      <p:ext uri="{BB962C8B-B14F-4D97-AF65-F5344CB8AC3E}">
        <p14:creationId xmlns:p14="http://schemas.microsoft.com/office/powerpoint/2010/main" val="109700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B7E6E2-BC31-4163-BBC6-8589760945C6}" type="datetimeFigureOut">
              <a:rPr lang="en-US" smtClean="0"/>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B89F5-0A95-4E3B-A66A-6274C2D0E0FD}" type="slidenum">
              <a:rPr lang="en-US" smtClean="0"/>
              <a:t>‹#›</a:t>
            </a:fld>
            <a:endParaRPr lang="en-US" dirty="0"/>
          </a:p>
        </p:txBody>
      </p:sp>
    </p:spTree>
    <p:extLst>
      <p:ext uri="{BB962C8B-B14F-4D97-AF65-F5344CB8AC3E}">
        <p14:creationId xmlns:p14="http://schemas.microsoft.com/office/powerpoint/2010/main" val="64474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B7E6E2-BC31-4163-BBC6-8589760945C6}" type="datetimeFigureOut">
              <a:rPr lang="en-US" smtClean="0"/>
              <a:t>4/28/2025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0B89F5-0A95-4E3B-A66A-6274C2D0E0FD}" type="slidenum">
              <a:rPr lang="en-US" smtClean="0"/>
              <a:t>‹#›</a:t>
            </a:fld>
            <a:endParaRPr lang="en-US" dirty="0"/>
          </a:p>
        </p:txBody>
      </p:sp>
    </p:spTree>
    <p:extLst>
      <p:ext uri="{BB962C8B-B14F-4D97-AF65-F5344CB8AC3E}">
        <p14:creationId xmlns:p14="http://schemas.microsoft.com/office/powerpoint/2010/main" val="274122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B7E6E2-BC31-4163-BBC6-8589760945C6}" type="datetimeFigureOut">
              <a:rPr lang="en-US" smtClean="0"/>
              <a:t>4/28/2025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0B89F5-0A95-4E3B-A66A-6274C2D0E0FD}" type="slidenum">
              <a:rPr lang="en-US" smtClean="0"/>
              <a:t>‹#›</a:t>
            </a:fld>
            <a:endParaRPr lang="en-US" dirty="0"/>
          </a:p>
        </p:txBody>
      </p:sp>
    </p:spTree>
    <p:extLst>
      <p:ext uri="{BB962C8B-B14F-4D97-AF65-F5344CB8AC3E}">
        <p14:creationId xmlns:p14="http://schemas.microsoft.com/office/powerpoint/2010/main" val="122309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B7E6E2-BC31-4163-BBC6-8589760945C6}" type="datetimeFigureOut">
              <a:rPr lang="en-US" smtClean="0"/>
              <a:t>4/28/2025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0B89F5-0A95-4E3B-A66A-6274C2D0E0FD}" type="slidenum">
              <a:rPr lang="en-US" smtClean="0"/>
              <a:t>‹#›</a:t>
            </a:fld>
            <a:endParaRPr lang="en-US" dirty="0"/>
          </a:p>
        </p:txBody>
      </p:sp>
    </p:spTree>
    <p:extLst>
      <p:ext uri="{BB962C8B-B14F-4D97-AF65-F5344CB8AC3E}">
        <p14:creationId xmlns:p14="http://schemas.microsoft.com/office/powerpoint/2010/main" val="12137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7E6E2-BC31-4163-BBC6-8589760945C6}" type="datetimeFigureOut">
              <a:rPr lang="en-US" smtClean="0"/>
              <a:t>4/28/2025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0B89F5-0A95-4E3B-A66A-6274C2D0E0FD}" type="slidenum">
              <a:rPr lang="en-US" smtClean="0"/>
              <a:t>‹#›</a:t>
            </a:fld>
            <a:endParaRPr lang="en-US" dirty="0"/>
          </a:p>
        </p:txBody>
      </p:sp>
    </p:spTree>
    <p:extLst>
      <p:ext uri="{BB962C8B-B14F-4D97-AF65-F5344CB8AC3E}">
        <p14:creationId xmlns:p14="http://schemas.microsoft.com/office/powerpoint/2010/main" val="15948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B7E6E2-BC31-4163-BBC6-8589760945C6}" type="datetimeFigureOut">
              <a:rPr lang="en-US" smtClean="0"/>
              <a:t>4/28/2025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0B89F5-0A95-4E3B-A66A-6274C2D0E0FD}" type="slidenum">
              <a:rPr lang="en-US" smtClean="0"/>
              <a:t>‹#›</a:t>
            </a:fld>
            <a:endParaRPr lang="en-US" dirty="0"/>
          </a:p>
        </p:txBody>
      </p:sp>
    </p:spTree>
    <p:extLst>
      <p:ext uri="{BB962C8B-B14F-4D97-AF65-F5344CB8AC3E}">
        <p14:creationId xmlns:p14="http://schemas.microsoft.com/office/powerpoint/2010/main" val="112668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B7E6E2-BC31-4163-BBC6-8589760945C6}" type="datetimeFigureOut">
              <a:rPr lang="en-US" smtClean="0"/>
              <a:t>4/28/2025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0B89F5-0A95-4E3B-A66A-6274C2D0E0FD}" type="slidenum">
              <a:rPr lang="en-US" smtClean="0"/>
              <a:t>‹#›</a:t>
            </a:fld>
            <a:endParaRPr lang="en-US" dirty="0"/>
          </a:p>
        </p:txBody>
      </p:sp>
    </p:spTree>
    <p:extLst>
      <p:ext uri="{BB962C8B-B14F-4D97-AF65-F5344CB8AC3E}">
        <p14:creationId xmlns:p14="http://schemas.microsoft.com/office/powerpoint/2010/main" val="421707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7E6E2-BC31-4163-BBC6-8589760945C6}" type="datetimeFigureOut">
              <a:rPr lang="en-US" smtClean="0"/>
              <a:t>4/28/2025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B89F5-0A95-4E3B-A66A-6274C2D0E0FD}" type="slidenum">
              <a:rPr lang="en-US" smtClean="0"/>
              <a:t>‹#›</a:t>
            </a:fld>
            <a:endParaRPr lang="en-US" dirty="0"/>
          </a:p>
        </p:txBody>
      </p:sp>
    </p:spTree>
    <p:extLst>
      <p:ext uri="{BB962C8B-B14F-4D97-AF65-F5344CB8AC3E}">
        <p14:creationId xmlns:p14="http://schemas.microsoft.com/office/powerpoint/2010/main" val="31463749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2.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F11CC6-340A-D6DD-90F3-5B7F4DD2ADE6}"/>
            </a:ext>
          </a:extLst>
        </p:cNvPr>
        <p:cNvGrpSpPr/>
        <p:nvPr/>
      </p:nvGrpSpPr>
      <p:grpSpPr>
        <a:xfrm>
          <a:off x="0" y="0"/>
          <a:ext cx="0" cy="0"/>
          <a:chOff x="0" y="0"/>
          <a:chExt cx="0" cy="0"/>
        </a:xfrm>
      </p:grpSpPr>
      <p:sp>
        <p:nvSpPr>
          <p:cNvPr id="72" name="Rectangle 71">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rane lifting a power line&#10;&#10;Description automatically generated">
            <a:extLst>
              <a:ext uri="{FF2B5EF4-FFF2-40B4-BE49-F238E27FC236}">
                <a16:creationId xmlns:a16="http://schemas.microsoft.com/office/drawing/2014/main" id="{C61D623A-E644-7AF9-0C2F-5A321BF3C94B}"/>
              </a:ext>
            </a:extLst>
          </p:cNvPr>
          <p:cNvPicPr>
            <a:picLocks noChangeAspect="1"/>
          </p:cNvPicPr>
          <p:nvPr/>
        </p:nvPicPr>
        <p:blipFill>
          <a:blip r:embed="rId3">
            <a:alphaModFix/>
            <a:extLst>
              <a:ext uri="{28A0092B-C50C-407E-A947-70E740481C1C}">
                <a14:useLocalDpi xmlns:a14="http://schemas.microsoft.com/office/drawing/2010/main" val="0"/>
              </a:ext>
            </a:extLst>
          </a:blip>
          <a:srcRect l="14381" t="29212" r="-1" b="22628"/>
          <a:stretch/>
        </p:blipFill>
        <p:spPr>
          <a:xfrm>
            <a:off x="0" y="-6"/>
            <a:ext cx="9144000" cy="6858006"/>
          </a:xfrm>
          <a:prstGeom prst="rect">
            <a:avLst/>
          </a:prstGeom>
        </p:spPr>
      </p:pic>
      <p:sp>
        <p:nvSpPr>
          <p:cNvPr id="74" name="Rectangle 73">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AFB64A-ECD6-43AC-859B-FD55FE93D826}"/>
              </a:ext>
            </a:extLst>
          </p:cNvPr>
          <p:cNvSpPr txBox="1"/>
          <p:nvPr/>
        </p:nvSpPr>
        <p:spPr>
          <a:xfrm>
            <a:off x="526101" y="1259905"/>
            <a:ext cx="4046934" cy="23876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100" kern="1200" spc="600" dirty="0">
                <a:solidFill>
                  <a:schemeClr val="bg1"/>
                </a:solidFill>
                <a:latin typeface="+mj-lt"/>
                <a:ea typeface="+mj-ea"/>
                <a:cs typeface="+mj-cs"/>
              </a:rPr>
              <a:t>Swanton Electric </a:t>
            </a:r>
          </a:p>
        </p:txBody>
      </p:sp>
      <p:cxnSp>
        <p:nvCxnSpPr>
          <p:cNvPr id="76" name="Straight Connector 75">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3681408"/>
            <a:ext cx="85153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A blue oval with white swans and yellow text&#10;&#10;Description automatically generated">
            <a:extLst>
              <a:ext uri="{FF2B5EF4-FFF2-40B4-BE49-F238E27FC236}">
                <a16:creationId xmlns:a16="http://schemas.microsoft.com/office/drawing/2014/main" id="{349DA781-DA8F-148D-9963-194C052A5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 y="631638"/>
            <a:ext cx="1732238" cy="1154825"/>
          </a:xfrm>
          <a:prstGeom prst="rect">
            <a:avLst/>
          </a:prstGeom>
        </p:spPr>
      </p:pic>
      <p:sp>
        <p:nvSpPr>
          <p:cNvPr id="8" name="TextBox 7">
            <a:extLst>
              <a:ext uri="{FF2B5EF4-FFF2-40B4-BE49-F238E27FC236}">
                <a16:creationId xmlns:a16="http://schemas.microsoft.com/office/drawing/2014/main" id="{29F117A1-1319-62B9-D428-BC725E4D6208}"/>
              </a:ext>
            </a:extLst>
          </p:cNvPr>
          <p:cNvSpPr txBox="1"/>
          <p:nvPr/>
        </p:nvSpPr>
        <p:spPr>
          <a:xfrm>
            <a:off x="526101" y="3749215"/>
            <a:ext cx="3584172" cy="2677656"/>
          </a:xfrm>
          <a:prstGeom prst="rect">
            <a:avLst/>
          </a:prstGeom>
          <a:noFill/>
        </p:spPr>
        <p:txBody>
          <a:bodyPr wrap="square" rtlCol="0">
            <a:spAutoFit/>
          </a:bodyPr>
          <a:lstStyle/>
          <a:p>
            <a:r>
              <a:rPr lang="en-US" sz="1400" b="0" i="0" dirty="0">
                <a:solidFill>
                  <a:schemeClr val="bg1"/>
                </a:solidFill>
                <a:effectLst/>
                <a:latin typeface="Nunito Sans" pitchFamily="2" charset="0"/>
              </a:rPr>
              <a:t>Swanton Electric has been serving its customers since 1894. We serve approximately 3,800 customers in Swanton Village and parts of Swanton Town, Highgate and St. Albans Town.  We are one of 14 municipal electric utilities in Vermont.  Swanton Electric has some of the lowest rates in Vermont and has not had a rate increase since 2016.  We are proud to serve our customers with 100% renewable electricity.</a:t>
            </a:r>
            <a:endParaRPr lang="en-US" sz="1400" dirty="0">
              <a:solidFill>
                <a:schemeClr val="bg1"/>
              </a:solidFill>
            </a:endParaRPr>
          </a:p>
        </p:txBody>
      </p:sp>
    </p:spTree>
    <p:extLst>
      <p:ext uri="{BB962C8B-B14F-4D97-AF65-F5344CB8AC3E}">
        <p14:creationId xmlns:p14="http://schemas.microsoft.com/office/powerpoint/2010/main" val="3110872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69D9B-8BA5-056E-65AA-5168B902AE1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5A412A0-481B-FB87-0C79-17B379FD1136}"/>
              </a:ext>
            </a:extLst>
          </p:cNvPr>
          <p:cNvPicPr>
            <a:picLocks noChangeAspect="1"/>
          </p:cNvPicPr>
          <p:nvPr/>
        </p:nvPicPr>
        <p:blipFill>
          <a:blip r:embed="rId3"/>
          <a:srcRect t="3047" b="6175"/>
          <a:stretch/>
        </p:blipFill>
        <p:spPr>
          <a:xfrm>
            <a:off x="459879" y="707288"/>
            <a:ext cx="8071474" cy="4296077"/>
          </a:xfrm>
          <a:prstGeom prst="rect">
            <a:avLst/>
          </a:prstGeom>
        </p:spPr>
      </p:pic>
      <p:pic>
        <p:nvPicPr>
          <p:cNvPr id="6" name="Picture 5" descr="A blue oval with white swans and yellow text&#10;&#10;Description automatically generated">
            <a:extLst>
              <a:ext uri="{FF2B5EF4-FFF2-40B4-BE49-F238E27FC236}">
                <a16:creationId xmlns:a16="http://schemas.microsoft.com/office/drawing/2014/main" id="{F1142EE9-93B7-B7F5-4345-772A7077EE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sp>
        <p:nvSpPr>
          <p:cNvPr id="10" name="Rectangle 9">
            <a:extLst>
              <a:ext uri="{FF2B5EF4-FFF2-40B4-BE49-F238E27FC236}">
                <a16:creationId xmlns:a16="http://schemas.microsoft.com/office/drawing/2014/main" id="{16E2E920-E348-8D02-A235-DB6AACBCB380}"/>
              </a:ext>
            </a:extLst>
          </p:cNvPr>
          <p:cNvSpPr/>
          <p:nvPr/>
        </p:nvSpPr>
        <p:spPr>
          <a:xfrm>
            <a:off x="705657" y="6188561"/>
            <a:ext cx="7720496" cy="369332"/>
          </a:xfrm>
          <a:prstGeom prst="rect">
            <a:avLst/>
          </a:prstGeom>
        </p:spPr>
        <p:txBody>
          <a:bodyPr wrap="square">
            <a:spAutoFit/>
          </a:bodyPr>
          <a:lstStyle/>
          <a:p>
            <a:pPr marR="0" lvl="0">
              <a:spcBef>
                <a:spcPts val="0"/>
              </a:spcBef>
              <a:spcAft>
                <a:spcPts val="0"/>
              </a:spcAft>
            </a:pPr>
            <a:r>
              <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rPr>
              <a:t>PROPOSED OFFICE FLOOR PLAN</a:t>
            </a:r>
          </a:p>
        </p:txBody>
      </p:sp>
      <p:sp>
        <p:nvSpPr>
          <p:cNvPr id="11" name="TextBox 10">
            <a:extLst>
              <a:ext uri="{FF2B5EF4-FFF2-40B4-BE49-F238E27FC236}">
                <a16:creationId xmlns:a16="http://schemas.microsoft.com/office/drawing/2014/main" id="{B1B8F5A1-C3FA-4133-A772-083A9EC8851D}"/>
              </a:ext>
            </a:extLst>
          </p:cNvPr>
          <p:cNvSpPr txBox="1"/>
          <p:nvPr/>
        </p:nvSpPr>
        <p:spPr>
          <a:xfrm>
            <a:off x="1451251" y="300107"/>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sp>
        <p:nvSpPr>
          <p:cNvPr id="9" name="Freeform: Shape 8">
            <a:extLst>
              <a:ext uri="{FF2B5EF4-FFF2-40B4-BE49-F238E27FC236}">
                <a16:creationId xmlns:a16="http://schemas.microsoft.com/office/drawing/2014/main" id="{4287D9B3-028A-5497-D3B3-2B1F95C6D6DE}"/>
              </a:ext>
            </a:extLst>
          </p:cNvPr>
          <p:cNvSpPr/>
          <p:nvPr/>
        </p:nvSpPr>
        <p:spPr>
          <a:xfrm>
            <a:off x="2825768" y="2843136"/>
            <a:ext cx="4708816" cy="1803163"/>
          </a:xfrm>
          <a:custGeom>
            <a:avLst/>
            <a:gdLst>
              <a:gd name="connsiteX0" fmla="*/ 17091 w 4871102"/>
              <a:gd name="connsiteY0" fmla="*/ 1803163 h 1803163"/>
              <a:gd name="connsiteX1" fmla="*/ 4871102 w 4871102"/>
              <a:gd name="connsiteY1" fmla="*/ 1803163 h 1803163"/>
              <a:gd name="connsiteX2" fmla="*/ 4871102 w 4871102"/>
              <a:gd name="connsiteY2" fmla="*/ 854580 h 1803163"/>
              <a:gd name="connsiteX3" fmla="*/ 2144994 w 4871102"/>
              <a:gd name="connsiteY3" fmla="*/ 854580 h 1803163"/>
              <a:gd name="connsiteX4" fmla="*/ 2144994 w 4871102"/>
              <a:gd name="connsiteY4" fmla="*/ 0 h 1803163"/>
              <a:gd name="connsiteX5" fmla="*/ 769121 w 4871102"/>
              <a:gd name="connsiteY5" fmla="*/ 0 h 1803163"/>
              <a:gd name="connsiteX6" fmla="*/ 769121 w 4871102"/>
              <a:gd name="connsiteY6" fmla="*/ 538386 h 1803163"/>
              <a:gd name="connsiteX7" fmla="*/ 623843 w 4871102"/>
              <a:gd name="connsiteY7" fmla="*/ 683664 h 1803163"/>
              <a:gd name="connsiteX8" fmla="*/ 0 w 4871102"/>
              <a:gd name="connsiteY8" fmla="*/ 683664 h 1803163"/>
              <a:gd name="connsiteX9" fmla="*/ 17091 w 4871102"/>
              <a:gd name="connsiteY9" fmla="*/ 1803163 h 180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1102" h="1803163">
                <a:moveTo>
                  <a:pt x="17091" y="1803163"/>
                </a:moveTo>
                <a:lnTo>
                  <a:pt x="4871102" y="1803163"/>
                </a:lnTo>
                <a:lnTo>
                  <a:pt x="4871102" y="854580"/>
                </a:lnTo>
                <a:lnTo>
                  <a:pt x="2144994" y="854580"/>
                </a:lnTo>
                <a:lnTo>
                  <a:pt x="2144994" y="0"/>
                </a:lnTo>
                <a:lnTo>
                  <a:pt x="769121" y="0"/>
                </a:lnTo>
                <a:lnTo>
                  <a:pt x="769121" y="538386"/>
                </a:lnTo>
                <a:lnTo>
                  <a:pt x="623843" y="683664"/>
                </a:lnTo>
                <a:lnTo>
                  <a:pt x="0" y="683664"/>
                </a:lnTo>
                <a:lnTo>
                  <a:pt x="17091" y="1803163"/>
                </a:lnTo>
                <a:close/>
              </a:path>
            </a:pathLst>
          </a:custGeom>
          <a:noFill/>
          <a:ln w="571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53A680D-C510-1A05-1B4D-ECD927C9690F}"/>
              </a:ext>
            </a:extLst>
          </p:cNvPr>
          <p:cNvSpPr/>
          <p:nvPr/>
        </p:nvSpPr>
        <p:spPr>
          <a:xfrm>
            <a:off x="705657" y="4821753"/>
            <a:ext cx="7720496" cy="830997"/>
          </a:xfrm>
          <a:prstGeom prst="rect">
            <a:avLst/>
          </a:prstGeom>
        </p:spPr>
        <p:txBody>
          <a:bodyPr wrap="square">
            <a:spAutoFit/>
          </a:bodyPr>
          <a:lstStyle/>
          <a:p>
            <a:pPr marR="0" lvl="0">
              <a:spcBef>
                <a:spcPts val="0"/>
              </a:spcBef>
              <a:spcAft>
                <a:spcPts val="0"/>
              </a:spcAft>
            </a:pPr>
            <a:r>
              <a:rPr lang="en-US" sz="1600" b="1" spc="600" dirty="0">
                <a:solidFill>
                  <a:schemeClr val="tx1">
                    <a:lumMod val="65000"/>
                    <a:lumOff val="35000"/>
                  </a:schemeClr>
                </a:solidFill>
                <a:ea typeface="Calibri" panose="020F0502020204030204" pitchFamily="34" charset="0"/>
                <a:cs typeface="Times New Roman" panose="02020603050405020304" pitchFamily="18" charset="0"/>
              </a:rPr>
              <a:t>CUSTOMER SERVICE / BILL PAYMENT</a:t>
            </a:r>
          </a:p>
          <a:p>
            <a:pPr marR="0" lvl="0">
              <a:spcBef>
                <a:spcPts val="0"/>
              </a:spcBef>
              <a:spcAft>
                <a:spcPts val="0"/>
              </a:spcAft>
            </a:pPr>
            <a:r>
              <a:rPr lang="en-US" sz="1600" b="1" spc="600" dirty="0">
                <a:solidFill>
                  <a:schemeClr val="tx1">
                    <a:lumMod val="65000"/>
                    <a:lumOff val="35000"/>
                  </a:schemeClr>
                </a:solidFill>
                <a:ea typeface="Calibri" panose="020F0502020204030204" pitchFamily="34" charset="0"/>
                <a:cs typeface="Times New Roman" panose="02020603050405020304" pitchFamily="18" charset="0"/>
              </a:rPr>
              <a:t>TRAINING &amp; BOARD ROOM</a:t>
            </a:r>
          </a:p>
          <a:p>
            <a:pPr marR="0" lvl="0">
              <a:spcBef>
                <a:spcPts val="0"/>
              </a:spcBef>
              <a:spcAft>
                <a:spcPts val="0"/>
              </a:spcAft>
            </a:pPr>
            <a:r>
              <a:rPr lang="en-US" sz="1600" b="1" spc="600" dirty="0">
                <a:solidFill>
                  <a:srgbClr val="FF0000"/>
                </a:solidFill>
                <a:ea typeface="Calibri" panose="020F0502020204030204" pitchFamily="34" charset="0"/>
                <a:cs typeface="Times New Roman" panose="02020603050405020304" pitchFamily="18" charset="0"/>
              </a:rPr>
              <a:t>VILLAGE OFFICES</a:t>
            </a:r>
          </a:p>
        </p:txBody>
      </p:sp>
    </p:spTree>
    <p:extLst>
      <p:ext uri="{BB962C8B-B14F-4D97-AF65-F5344CB8AC3E}">
        <p14:creationId xmlns:p14="http://schemas.microsoft.com/office/powerpoint/2010/main" val="318573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ADB90-9E77-16A8-1E59-A0B8612DD5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C82BC0F-2BA2-43EA-8B29-9848DC6C7272}"/>
              </a:ext>
            </a:extLst>
          </p:cNvPr>
          <p:cNvPicPr>
            <a:picLocks noChangeAspect="1"/>
          </p:cNvPicPr>
          <p:nvPr/>
        </p:nvPicPr>
        <p:blipFill>
          <a:blip r:embed="rId3"/>
          <a:srcRect t="3047" b="6175"/>
          <a:stretch/>
        </p:blipFill>
        <p:spPr>
          <a:xfrm>
            <a:off x="459879" y="707288"/>
            <a:ext cx="8071474" cy="4296077"/>
          </a:xfrm>
          <a:prstGeom prst="rect">
            <a:avLst/>
          </a:prstGeom>
        </p:spPr>
      </p:pic>
      <p:pic>
        <p:nvPicPr>
          <p:cNvPr id="6" name="Picture 5" descr="A blue oval with white swans and yellow text&#10;&#10;Description automatically generated">
            <a:extLst>
              <a:ext uri="{FF2B5EF4-FFF2-40B4-BE49-F238E27FC236}">
                <a16:creationId xmlns:a16="http://schemas.microsoft.com/office/drawing/2014/main" id="{76B60FBB-D9F1-2F03-D28C-25EA43B3F7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sp>
        <p:nvSpPr>
          <p:cNvPr id="10" name="Rectangle 9">
            <a:extLst>
              <a:ext uri="{FF2B5EF4-FFF2-40B4-BE49-F238E27FC236}">
                <a16:creationId xmlns:a16="http://schemas.microsoft.com/office/drawing/2014/main" id="{3C681F70-C71C-346C-04C3-5B7227883F1A}"/>
              </a:ext>
            </a:extLst>
          </p:cNvPr>
          <p:cNvSpPr/>
          <p:nvPr/>
        </p:nvSpPr>
        <p:spPr>
          <a:xfrm>
            <a:off x="705657" y="6188561"/>
            <a:ext cx="7720496" cy="369332"/>
          </a:xfrm>
          <a:prstGeom prst="rect">
            <a:avLst/>
          </a:prstGeom>
        </p:spPr>
        <p:txBody>
          <a:bodyPr wrap="square">
            <a:spAutoFit/>
          </a:bodyPr>
          <a:lstStyle/>
          <a:p>
            <a:pPr marR="0" lvl="0">
              <a:spcBef>
                <a:spcPts val="0"/>
              </a:spcBef>
              <a:spcAft>
                <a:spcPts val="0"/>
              </a:spcAft>
            </a:pPr>
            <a:r>
              <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rPr>
              <a:t>PROPOSED OFFICE FLOOR PLAN</a:t>
            </a:r>
          </a:p>
        </p:txBody>
      </p:sp>
      <p:sp>
        <p:nvSpPr>
          <p:cNvPr id="11" name="TextBox 10">
            <a:extLst>
              <a:ext uri="{FF2B5EF4-FFF2-40B4-BE49-F238E27FC236}">
                <a16:creationId xmlns:a16="http://schemas.microsoft.com/office/drawing/2014/main" id="{73D577DE-F0BA-91C0-E880-4DA64A15EE64}"/>
              </a:ext>
            </a:extLst>
          </p:cNvPr>
          <p:cNvSpPr txBox="1"/>
          <p:nvPr/>
        </p:nvSpPr>
        <p:spPr>
          <a:xfrm>
            <a:off x="1451251" y="300107"/>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sp>
        <p:nvSpPr>
          <p:cNvPr id="5" name="Rectangle: Rounded Corners 4">
            <a:extLst>
              <a:ext uri="{FF2B5EF4-FFF2-40B4-BE49-F238E27FC236}">
                <a16:creationId xmlns:a16="http://schemas.microsoft.com/office/drawing/2014/main" id="{127514C9-791F-F2DC-F083-B1522F1AF575}"/>
              </a:ext>
            </a:extLst>
          </p:cNvPr>
          <p:cNvSpPr/>
          <p:nvPr/>
        </p:nvSpPr>
        <p:spPr>
          <a:xfrm>
            <a:off x="4618625" y="1442445"/>
            <a:ext cx="3114392" cy="920238"/>
          </a:xfrm>
          <a:prstGeom prst="roundRect">
            <a:avLst/>
          </a:prstGeom>
          <a:noFill/>
          <a:ln w="571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D45E2DA-E54D-3044-DFC1-EFDB03A41696}"/>
              </a:ext>
            </a:extLst>
          </p:cNvPr>
          <p:cNvSpPr/>
          <p:nvPr/>
        </p:nvSpPr>
        <p:spPr>
          <a:xfrm>
            <a:off x="705657" y="4821753"/>
            <a:ext cx="7720496" cy="1077218"/>
          </a:xfrm>
          <a:prstGeom prst="rect">
            <a:avLst/>
          </a:prstGeom>
        </p:spPr>
        <p:txBody>
          <a:bodyPr wrap="square">
            <a:spAutoFit/>
          </a:bodyPr>
          <a:lstStyle/>
          <a:p>
            <a:pPr marR="0" lvl="0">
              <a:spcBef>
                <a:spcPts val="0"/>
              </a:spcBef>
              <a:spcAft>
                <a:spcPts val="0"/>
              </a:spcAft>
            </a:pPr>
            <a:r>
              <a:rPr lang="en-US" sz="1600" b="1" spc="600" dirty="0">
                <a:solidFill>
                  <a:schemeClr val="tx1">
                    <a:lumMod val="65000"/>
                    <a:lumOff val="35000"/>
                  </a:schemeClr>
                </a:solidFill>
                <a:ea typeface="Calibri" panose="020F0502020204030204" pitchFamily="34" charset="0"/>
                <a:cs typeface="Times New Roman" panose="02020603050405020304" pitchFamily="18" charset="0"/>
              </a:rPr>
              <a:t>CUSTOMER SERVICE / BILL PAYMENT</a:t>
            </a:r>
          </a:p>
          <a:p>
            <a:pPr marR="0" lvl="0">
              <a:spcBef>
                <a:spcPts val="0"/>
              </a:spcBef>
              <a:spcAft>
                <a:spcPts val="0"/>
              </a:spcAft>
            </a:pPr>
            <a:r>
              <a:rPr lang="en-US" sz="1600" b="1" spc="600" dirty="0">
                <a:solidFill>
                  <a:schemeClr val="tx1">
                    <a:lumMod val="65000"/>
                    <a:lumOff val="35000"/>
                  </a:schemeClr>
                </a:solidFill>
                <a:ea typeface="Calibri" panose="020F0502020204030204" pitchFamily="34" charset="0"/>
                <a:cs typeface="Times New Roman" panose="02020603050405020304" pitchFamily="18" charset="0"/>
              </a:rPr>
              <a:t>TRAINING &amp; BOARD ROOM</a:t>
            </a:r>
          </a:p>
          <a:p>
            <a:pPr marR="0" lvl="0">
              <a:spcBef>
                <a:spcPts val="0"/>
              </a:spcBef>
              <a:spcAft>
                <a:spcPts val="0"/>
              </a:spcAft>
            </a:pPr>
            <a:r>
              <a:rPr lang="en-US" sz="1600" b="1" spc="600" dirty="0">
                <a:solidFill>
                  <a:schemeClr val="tx1">
                    <a:lumMod val="65000"/>
                    <a:lumOff val="35000"/>
                  </a:schemeClr>
                </a:solidFill>
                <a:ea typeface="Calibri" panose="020F0502020204030204" pitchFamily="34" charset="0"/>
                <a:cs typeface="Times New Roman" panose="02020603050405020304" pitchFamily="18" charset="0"/>
              </a:rPr>
              <a:t>VILLAGE OFFICES</a:t>
            </a:r>
          </a:p>
          <a:p>
            <a:pPr marR="0" lvl="0">
              <a:spcBef>
                <a:spcPts val="0"/>
              </a:spcBef>
              <a:spcAft>
                <a:spcPts val="0"/>
              </a:spcAft>
            </a:pPr>
            <a:r>
              <a:rPr lang="en-US" sz="1600" b="1" spc="600" dirty="0">
                <a:solidFill>
                  <a:srgbClr val="FF0000"/>
                </a:solidFill>
                <a:ea typeface="Calibri" panose="020F0502020204030204" pitchFamily="34" charset="0"/>
                <a:cs typeface="Times New Roman" panose="02020603050405020304" pitchFamily="18" charset="0"/>
              </a:rPr>
              <a:t>ELECTRIC DEPARTMENT STAFF</a:t>
            </a:r>
          </a:p>
        </p:txBody>
      </p:sp>
    </p:spTree>
    <p:extLst>
      <p:ext uri="{BB962C8B-B14F-4D97-AF65-F5344CB8AC3E}">
        <p14:creationId xmlns:p14="http://schemas.microsoft.com/office/powerpoint/2010/main" val="182834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A4BC2-793C-BDF5-10A7-E5A6C012FED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D21D229-725B-BE85-61B9-08B5746E71E8}"/>
              </a:ext>
            </a:extLst>
          </p:cNvPr>
          <p:cNvPicPr>
            <a:picLocks noChangeAspect="1"/>
          </p:cNvPicPr>
          <p:nvPr/>
        </p:nvPicPr>
        <p:blipFill>
          <a:blip r:embed="rId3"/>
          <a:srcRect t="3047" b="6175"/>
          <a:stretch/>
        </p:blipFill>
        <p:spPr>
          <a:xfrm>
            <a:off x="459879" y="707288"/>
            <a:ext cx="8071474" cy="4296077"/>
          </a:xfrm>
          <a:prstGeom prst="rect">
            <a:avLst/>
          </a:prstGeom>
        </p:spPr>
      </p:pic>
      <p:pic>
        <p:nvPicPr>
          <p:cNvPr id="6" name="Picture 5" descr="A blue oval with white swans and yellow text&#10;&#10;Description automatically generated">
            <a:extLst>
              <a:ext uri="{FF2B5EF4-FFF2-40B4-BE49-F238E27FC236}">
                <a16:creationId xmlns:a16="http://schemas.microsoft.com/office/drawing/2014/main" id="{FCBDBF78-91CB-AF81-5AC3-2045F74804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sp>
        <p:nvSpPr>
          <p:cNvPr id="10" name="Rectangle 9">
            <a:extLst>
              <a:ext uri="{FF2B5EF4-FFF2-40B4-BE49-F238E27FC236}">
                <a16:creationId xmlns:a16="http://schemas.microsoft.com/office/drawing/2014/main" id="{6E2A9566-2EF5-1C9D-2BF8-D0FB43D16CC7}"/>
              </a:ext>
            </a:extLst>
          </p:cNvPr>
          <p:cNvSpPr/>
          <p:nvPr/>
        </p:nvSpPr>
        <p:spPr>
          <a:xfrm>
            <a:off x="705657" y="6188561"/>
            <a:ext cx="7720496" cy="369332"/>
          </a:xfrm>
          <a:prstGeom prst="rect">
            <a:avLst/>
          </a:prstGeom>
        </p:spPr>
        <p:txBody>
          <a:bodyPr wrap="square">
            <a:spAutoFit/>
          </a:bodyPr>
          <a:lstStyle/>
          <a:p>
            <a:pPr marR="0" lvl="0">
              <a:spcBef>
                <a:spcPts val="0"/>
              </a:spcBef>
              <a:spcAft>
                <a:spcPts val="0"/>
              </a:spcAft>
            </a:pPr>
            <a:r>
              <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rPr>
              <a:t>PROPOSED OFFICE FLOOR PLAN</a:t>
            </a:r>
          </a:p>
        </p:txBody>
      </p:sp>
      <p:sp>
        <p:nvSpPr>
          <p:cNvPr id="11" name="TextBox 10">
            <a:extLst>
              <a:ext uri="{FF2B5EF4-FFF2-40B4-BE49-F238E27FC236}">
                <a16:creationId xmlns:a16="http://schemas.microsoft.com/office/drawing/2014/main" id="{07C76272-77E1-6CD7-6211-77589A6CBABC}"/>
              </a:ext>
            </a:extLst>
          </p:cNvPr>
          <p:cNvSpPr txBox="1"/>
          <p:nvPr/>
        </p:nvSpPr>
        <p:spPr>
          <a:xfrm>
            <a:off x="1451251" y="300107"/>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sp>
        <p:nvSpPr>
          <p:cNvPr id="8" name="Rectangle 7">
            <a:extLst>
              <a:ext uri="{FF2B5EF4-FFF2-40B4-BE49-F238E27FC236}">
                <a16:creationId xmlns:a16="http://schemas.microsoft.com/office/drawing/2014/main" id="{CA82ECA6-AA90-CD71-7B48-9DD4D74981A8}"/>
              </a:ext>
            </a:extLst>
          </p:cNvPr>
          <p:cNvSpPr/>
          <p:nvPr/>
        </p:nvSpPr>
        <p:spPr>
          <a:xfrm>
            <a:off x="705657" y="4821753"/>
            <a:ext cx="8117166" cy="1323439"/>
          </a:xfrm>
          <a:prstGeom prst="rect">
            <a:avLst/>
          </a:prstGeom>
        </p:spPr>
        <p:txBody>
          <a:bodyPr wrap="square">
            <a:spAutoFit/>
          </a:bodyPr>
          <a:lstStyle/>
          <a:p>
            <a:pPr marR="0" lvl="0">
              <a:spcBef>
                <a:spcPts val="0"/>
              </a:spcBef>
              <a:spcAft>
                <a:spcPts val="0"/>
              </a:spcAft>
            </a:pPr>
            <a:r>
              <a:rPr lang="en-US" sz="1600" b="1" spc="600" dirty="0">
                <a:solidFill>
                  <a:schemeClr val="tx1">
                    <a:lumMod val="65000"/>
                    <a:lumOff val="35000"/>
                  </a:schemeClr>
                </a:solidFill>
                <a:ea typeface="Calibri" panose="020F0502020204030204" pitchFamily="34" charset="0"/>
                <a:cs typeface="Times New Roman" panose="02020603050405020304" pitchFamily="18" charset="0"/>
              </a:rPr>
              <a:t>CUSTOMER SERVICE / BILL PAYMENT</a:t>
            </a:r>
          </a:p>
          <a:p>
            <a:pPr marR="0" lvl="0">
              <a:spcBef>
                <a:spcPts val="0"/>
              </a:spcBef>
              <a:spcAft>
                <a:spcPts val="0"/>
              </a:spcAft>
            </a:pPr>
            <a:r>
              <a:rPr lang="en-US" sz="1600" b="1" spc="600" dirty="0">
                <a:solidFill>
                  <a:schemeClr val="tx1">
                    <a:lumMod val="65000"/>
                    <a:lumOff val="35000"/>
                  </a:schemeClr>
                </a:solidFill>
                <a:ea typeface="Calibri" panose="020F0502020204030204" pitchFamily="34" charset="0"/>
                <a:cs typeface="Times New Roman" panose="02020603050405020304" pitchFamily="18" charset="0"/>
              </a:rPr>
              <a:t>TRAINING &amp; BOARD ROOM</a:t>
            </a:r>
          </a:p>
          <a:p>
            <a:pPr marR="0" lvl="0">
              <a:spcBef>
                <a:spcPts val="0"/>
              </a:spcBef>
              <a:spcAft>
                <a:spcPts val="0"/>
              </a:spcAft>
            </a:pPr>
            <a:r>
              <a:rPr lang="en-US" sz="1600" b="1" spc="600" dirty="0">
                <a:solidFill>
                  <a:schemeClr val="tx1">
                    <a:lumMod val="65000"/>
                    <a:lumOff val="35000"/>
                  </a:schemeClr>
                </a:solidFill>
                <a:ea typeface="Calibri" panose="020F0502020204030204" pitchFamily="34" charset="0"/>
                <a:cs typeface="Times New Roman" panose="02020603050405020304" pitchFamily="18" charset="0"/>
              </a:rPr>
              <a:t>VILLAGE OFFICES</a:t>
            </a:r>
          </a:p>
          <a:p>
            <a:pPr marR="0" lvl="0">
              <a:spcBef>
                <a:spcPts val="0"/>
              </a:spcBef>
              <a:spcAft>
                <a:spcPts val="0"/>
              </a:spcAft>
            </a:pPr>
            <a:r>
              <a:rPr lang="en-US" sz="1600" b="1" spc="600" dirty="0">
                <a:solidFill>
                  <a:schemeClr val="tx1">
                    <a:lumMod val="65000"/>
                    <a:lumOff val="35000"/>
                  </a:schemeClr>
                </a:solidFill>
                <a:ea typeface="Calibri" panose="020F0502020204030204" pitchFamily="34" charset="0"/>
                <a:cs typeface="Times New Roman" panose="02020603050405020304" pitchFamily="18" charset="0"/>
              </a:rPr>
              <a:t>ELECTRIC DEPARTMENT STAFF</a:t>
            </a:r>
          </a:p>
          <a:p>
            <a:pPr marR="0" lvl="0">
              <a:spcBef>
                <a:spcPts val="0"/>
              </a:spcBef>
              <a:spcAft>
                <a:spcPts val="0"/>
              </a:spcAft>
            </a:pPr>
            <a:r>
              <a:rPr lang="en-US" sz="1600" b="1" spc="600" dirty="0">
                <a:solidFill>
                  <a:srgbClr val="FF0000"/>
                </a:solidFill>
                <a:ea typeface="Calibri" panose="020F0502020204030204" pitchFamily="34" charset="0"/>
                <a:cs typeface="Times New Roman" panose="02020603050405020304" pitchFamily="18" charset="0"/>
              </a:rPr>
              <a:t>BREAK SPACE/ MECHANICAL / STORAGE / TOILETS</a:t>
            </a:r>
          </a:p>
        </p:txBody>
      </p:sp>
      <p:sp>
        <p:nvSpPr>
          <p:cNvPr id="12" name="Freeform: Shape 11">
            <a:extLst>
              <a:ext uri="{FF2B5EF4-FFF2-40B4-BE49-F238E27FC236}">
                <a16:creationId xmlns:a16="http://schemas.microsoft.com/office/drawing/2014/main" id="{8ADED76D-A8F1-7917-7CF9-56EF8C01C75C}"/>
              </a:ext>
            </a:extLst>
          </p:cNvPr>
          <p:cNvSpPr/>
          <p:nvPr/>
        </p:nvSpPr>
        <p:spPr>
          <a:xfrm>
            <a:off x="3575304" y="1444752"/>
            <a:ext cx="4809653" cy="2828484"/>
          </a:xfrm>
          <a:custGeom>
            <a:avLst/>
            <a:gdLst>
              <a:gd name="connsiteX0" fmla="*/ 0 w 4734962"/>
              <a:gd name="connsiteY0" fmla="*/ 9053 h 2815628"/>
              <a:gd name="connsiteX1" fmla="*/ 1276539 w 4734962"/>
              <a:gd name="connsiteY1" fmla="*/ 9053 h 2815628"/>
              <a:gd name="connsiteX2" fmla="*/ 1276539 w 4734962"/>
              <a:gd name="connsiteY2" fmla="*/ 941560 h 2815628"/>
              <a:gd name="connsiteX3" fmla="*/ 3847723 w 4734962"/>
              <a:gd name="connsiteY3" fmla="*/ 941560 h 2815628"/>
              <a:gd name="connsiteX4" fmla="*/ 3847723 w 4734962"/>
              <a:gd name="connsiteY4" fmla="*/ 0 h 2815628"/>
              <a:gd name="connsiteX5" fmla="*/ 4734962 w 4734962"/>
              <a:gd name="connsiteY5" fmla="*/ 0 h 2815628"/>
              <a:gd name="connsiteX6" fmla="*/ 4734962 w 4734962"/>
              <a:gd name="connsiteY6" fmla="*/ 2815628 h 2815628"/>
              <a:gd name="connsiteX7" fmla="*/ 3911097 w 4734962"/>
              <a:gd name="connsiteY7" fmla="*/ 2815628 h 2815628"/>
              <a:gd name="connsiteX8" fmla="*/ 3911097 w 4734962"/>
              <a:gd name="connsiteY8" fmla="*/ 2254313 h 2815628"/>
              <a:gd name="connsiteX9" fmla="*/ 1276539 w 4734962"/>
              <a:gd name="connsiteY9" fmla="*/ 2254313 h 2815628"/>
              <a:gd name="connsiteX10" fmla="*/ 1276539 w 4734962"/>
              <a:gd name="connsiteY10" fmla="*/ 1385180 h 2815628"/>
              <a:gd name="connsiteX11" fmla="*/ 0 w 4734962"/>
              <a:gd name="connsiteY11" fmla="*/ 1385180 h 2815628"/>
              <a:gd name="connsiteX12" fmla="*/ 0 w 4734962"/>
              <a:gd name="connsiteY12" fmla="*/ 9053 h 281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34962" h="2815628">
                <a:moveTo>
                  <a:pt x="0" y="9053"/>
                </a:moveTo>
                <a:lnTo>
                  <a:pt x="1276539" y="9053"/>
                </a:lnTo>
                <a:lnTo>
                  <a:pt x="1276539" y="941560"/>
                </a:lnTo>
                <a:lnTo>
                  <a:pt x="3847723" y="941560"/>
                </a:lnTo>
                <a:lnTo>
                  <a:pt x="3847723" y="0"/>
                </a:lnTo>
                <a:lnTo>
                  <a:pt x="4734962" y="0"/>
                </a:lnTo>
                <a:lnTo>
                  <a:pt x="4734962" y="2815628"/>
                </a:lnTo>
                <a:lnTo>
                  <a:pt x="3911097" y="2815628"/>
                </a:lnTo>
                <a:lnTo>
                  <a:pt x="3911097" y="2254313"/>
                </a:lnTo>
                <a:lnTo>
                  <a:pt x="1276539" y="2254313"/>
                </a:lnTo>
                <a:lnTo>
                  <a:pt x="1276539" y="1385180"/>
                </a:lnTo>
                <a:lnTo>
                  <a:pt x="0" y="1385180"/>
                </a:lnTo>
                <a:lnTo>
                  <a:pt x="0" y="9053"/>
                </a:lnTo>
                <a:close/>
              </a:path>
            </a:pathLst>
          </a:custGeom>
          <a:noFill/>
          <a:ln w="571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rgbClr val="FF0000"/>
                </a:solidFill>
                <a:prstDash val="sysDash"/>
              </a:ln>
              <a:noFill/>
            </a:endParaRPr>
          </a:p>
        </p:txBody>
      </p:sp>
    </p:spTree>
    <p:extLst>
      <p:ext uri="{BB962C8B-B14F-4D97-AF65-F5344CB8AC3E}">
        <p14:creationId xmlns:p14="http://schemas.microsoft.com/office/powerpoint/2010/main" val="3774351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05898-64CA-FA22-3E0B-43AF67B1CD8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C550457-CC4F-CB3C-551E-5B80AC83EED4}"/>
              </a:ext>
            </a:extLst>
          </p:cNvPr>
          <p:cNvPicPr>
            <a:picLocks noChangeAspect="1"/>
          </p:cNvPicPr>
          <p:nvPr/>
        </p:nvPicPr>
        <p:blipFill>
          <a:blip r:embed="rId3"/>
          <a:stretch>
            <a:fillRect/>
          </a:stretch>
        </p:blipFill>
        <p:spPr>
          <a:xfrm>
            <a:off x="5465724" y="5078804"/>
            <a:ext cx="3312572" cy="1155477"/>
          </a:xfrm>
          <a:prstGeom prst="rect">
            <a:avLst/>
          </a:prstGeom>
        </p:spPr>
      </p:pic>
      <p:pic>
        <p:nvPicPr>
          <p:cNvPr id="6" name="Picture 5" descr="A blue oval with white swans and yellow text&#10;&#10;Description automatically generated">
            <a:extLst>
              <a:ext uri="{FF2B5EF4-FFF2-40B4-BE49-F238E27FC236}">
                <a16:creationId xmlns:a16="http://schemas.microsoft.com/office/drawing/2014/main" id="{6AFAE081-69FD-E05D-502C-31F11B7FF6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sp>
        <p:nvSpPr>
          <p:cNvPr id="10" name="Rectangle 9">
            <a:extLst>
              <a:ext uri="{FF2B5EF4-FFF2-40B4-BE49-F238E27FC236}">
                <a16:creationId xmlns:a16="http://schemas.microsoft.com/office/drawing/2014/main" id="{141C60EA-EC2A-61AC-DCD7-6C422F63B6DB}"/>
              </a:ext>
            </a:extLst>
          </p:cNvPr>
          <p:cNvSpPr/>
          <p:nvPr/>
        </p:nvSpPr>
        <p:spPr>
          <a:xfrm>
            <a:off x="705657" y="6188561"/>
            <a:ext cx="7720496" cy="369332"/>
          </a:xfrm>
          <a:prstGeom prst="rect">
            <a:avLst/>
          </a:prstGeom>
        </p:spPr>
        <p:txBody>
          <a:bodyPr wrap="square">
            <a:spAutoFit/>
          </a:bodyPr>
          <a:lstStyle/>
          <a:p>
            <a:pPr marR="0" lvl="0">
              <a:spcBef>
                <a:spcPts val="0"/>
              </a:spcBef>
              <a:spcAft>
                <a:spcPts val="0"/>
              </a:spcAft>
            </a:pPr>
            <a:r>
              <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rPr>
              <a:t>PROPOSED GARAGE FLOOR PLAN</a:t>
            </a:r>
          </a:p>
        </p:txBody>
      </p:sp>
      <p:sp>
        <p:nvSpPr>
          <p:cNvPr id="11" name="TextBox 10">
            <a:extLst>
              <a:ext uri="{FF2B5EF4-FFF2-40B4-BE49-F238E27FC236}">
                <a16:creationId xmlns:a16="http://schemas.microsoft.com/office/drawing/2014/main" id="{10ACA8E2-54AB-023A-BB6E-96DB842BDA04}"/>
              </a:ext>
            </a:extLst>
          </p:cNvPr>
          <p:cNvSpPr txBox="1"/>
          <p:nvPr/>
        </p:nvSpPr>
        <p:spPr>
          <a:xfrm>
            <a:off x="1451251" y="300107"/>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sp>
        <p:nvSpPr>
          <p:cNvPr id="3" name="Rectangle: Rounded Corners 2">
            <a:extLst>
              <a:ext uri="{FF2B5EF4-FFF2-40B4-BE49-F238E27FC236}">
                <a16:creationId xmlns:a16="http://schemas.microsoft.com/office/drawing/2014/main" id="{255BA8C5-71A7-F94E-CC68-96B58D72832E}"/>
              </a:ext>
            </a:extLst>
          </p:cNvPr>
          <p:cNvSpPr/>
          <p:nvPr/>
        </p:nvSpPr>
        <p:spPr>
          <a:xfrm>
            <a:off x="6899619" y="5163321"/>
            <a:ext cx="1705978" cy="795131"/>
          </a:xfrm>
          <a:prstGeom prst="round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6AEBC-A71F-E325-19E9-37D806BF6031}"/>
              </a:ext>
            </a:extLst>
          </p:cNvPr>
          <p:cNvPicPr>
            <a:picLocks noChangeAspect="1"/>
          </p:cNvPicPr>
          <p:nvPr/>
        </p:nvPicPr>
        <p:blipFill>
          <a:blip r:embed="rId5"/>
          <a:srcRect t="4317" r="6865"/>
          <a:stretch/>
        </p:blipFill>
        <p:spPr>
          <a:xfrm>
            <a:off x="306562" y="995859"/>
            <a:ext cx="8516261" cy="4167462"/>
          </a:xfrm>
          <a:prstGeom prst="rect">
            <a:avLst/>
          </a:prstGeom>
        </p:spPr>
      </p:pic>
      <p:sp>
        <p:nvSpPr>
          <p:cNvPr id="7" name="Rectangle 6">
            <a:extLst>
              <a:ext uri="{FF2B5EF4-FFF2-40B4-BE49-F238E27FC236}">
                <a16:creationId xmlns:a16="http://schemas.microsoft.com/office/drawing/2014/main" id="{3577A0B9-5C66-E4AD-F92D-E1DFA706EE1A}"/>
              </a:ext>
            </a:extLst>
          </p:cNvPr>
          <p:cNvSpPr/>
          <p:nvPr/>
        </p:nvSpPr>
        <p:spPr>
          <a:xfrm>
            <a:off x="705657" y="4821753"/>
            <a:ext cx="5414486" cy="338554"/>
          </a:xfrm>
          <a:prstGeom prst="rect">
            <a:avLst/>
          </a:prstGeom>
        </p:spPr>
        <p:txBody>
          <a:bodyPr wrap="square">
            <a:spAutoFit/>
          </a:bodyPr>
          <a:lstStyle/>
          <a:p>
            <a:pPr marR="0" lvl="0">
              <a:spcBef>
                <a:spcPts val="0"/>
              </a:spcBef>
              <a:spcAft>
                <a:spcPts val="0"/>
              </a:spcAft>
            </a:pPr>
            <a:r>
              <a:rPr lang="en-US" sz="1600" b="1" spc="600" dirty="0">
                <a:solidFill>
                  <a:srgbClr val="FF0000"/>
                </a:solidFill>
                <a:ea typeface="Calibri" panose="020F0502020204030204" pitchFamily="34" charset="0"/>
                <a:cs typeface="Times New Roman" panose="02020603050405020304" pitchFamily="18" charset="0"/>
              </a:rPr>
              <a:t>VEHICLE &amp; INVENTORY STORAGE</a:t>
            </a:r>
          </a:p>
        </p:txBody>
      </p:sp>
    </p:spTree>
    <p:extLst>
      <p:ext uri="{BB962C8B-B14F-4D97-AF65-F5344CB8AC3E}">
        <p14:creationId xmlns:p14="http://schemas.microsoft.com/office/powerpoint/2010/main" val="4218622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 view of a building and parking lot&#10;&#10;Description automatically generated">
            <a:extLst>
              <a:ext uri="{FF2B5EF4-FFF2-40B4-BE49-F238E27FC236}">
                <a16:creationId xmlns:a16="http://schemas.microsoft.com/office/drawing/2014/main" id="{22B16AA5-49E9-9122-0766-514AE7C32D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 y="1040285"/>
            <a:ext cx="9144000" cy="5143500"/>
          </a:xfrm>
          <a:prstGeom prst="rect">
            <a:avLst/>
          </a:prstGeom>
        </p:spPr>
      </p:pic>
      <p:pic>
        <p:nvPicPr>
          <p:cNvPr id="6" name="Picture 5" descr="A blue oval with white swans and yellow text&#10;&#10;Description automatically generated">
            <a:extLst>
              <a:ext uri="{FF2B5EF4-FFF2-40B4-BE49-F238E27FC236}">
                <a16:creationId xmlns:a16="http://schemas.microsoft.com/office/drawing/2014/main" id="{F1C6E7CC-4796-B5B3-1B77-EDEF561549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sp>
        <p:nvSpPr>
          <p:cNvPr id="7" name="Rectangle 6">
            <a:extLst>
              <a:ext uri="{FF2B5EF4-FFF2-40B4-BE49-F238E27FC236}">
                <a16:creationId xmlns:a16="http://schemas.microsoft.com/office/drawing/2014/main" id="{586CAF75-2C8E-5CC4-3840-F7FC1DACF921}"/>
              </a:ext>
            </a:extLst>
          </p:cNvPr>
          <p:cNvSpPr/>
          <p:nvPr/>
        </p:nvSpPr>
        <p:spPr>
          <a:xfrm>
            <a:off x="705657" y="6188561"/>
            <a:ext cx="7720496" cy="369332"/>
          </a:xfrm>
          <a:prstGeom prst="rect">
            <a:avLst/>
          </a:prstGeom>
        </p:spPr>
        <p:txBody>
          <a:bodyPr wrap="square">
            <a:spAutoFit/>
          </a:bodyPr>
          <a:lstStyle/>
          <a:p>
            <a:pPr marR="0" lvl="0">
              <a:spcBef>
                <a:spcPts val="0"/>
              </a:spcBef>
              <a:spcAft>
                <a:spcPts val="0"/>
              </a:spcAft>
            </a:pPr>
            <a:r>
              <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rPr>
              <a:t>BIRDS EYE VIEW OF PROJECT</a:t>
            </a:r>
          </a:p>
        </p:txBody>
      </p:sp>
      <p:sp>
        <p:nvSpPr>
          <p:cNvPr id="8" name="TextBox 7">
            <a:extLst>
              <a:ext uri="{FF2B5EF4-FFF2-40B4-BE49-F238E27FC236}">
                <a16:creationId xmlns:a16="http://schemas.microsoft.com/office/drawing/2014/main" id="{5039103B-C01D-0709-35EC-BE5793FB598F}"/>
              </a:ext>
            </a:extLst>
          </p:cNvPr>
          <p:cNvSpPr txBox="1"/>
          <p:nvPr/>
        </p:nvSpPr>
        <p:spPr>
          <a:xfrm>
            <a:off x="1451251" y="300107"/>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spTree>
    <p:extLst>
      <p:ext uri="{BB962C8B-B14F-4D97-AF65-F5344CB8AC3E}">
        <p14:creationId xmlns:p14="http://schemas.microsoft.com/office/powerpoint/2010/main" val="1729572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7DB85-7F05-482A-1D7B-76102334627D}"/>
            </a:ext>
          </a:extLst>
        </p:cNvPr>
        <p:cNvGrpSpPr/>
        <p:nvPr/>
      </p:nvGrpSpPr>
      <p:grpSpPr>
        <a:xfrm>
          <a:off x="0" y="0"/>
          <a:ext cx="0" cy="0"/>
          <a:chOff x="0" y="0"/>
          <a:chExt cx="0" cy="0"/>
        </a:xfrm>
      </p:grpSpPr>
      <p:pic>
        <p:nvPicPr>
          <p:cNvPr id="9" name="Picture 8" descr="A building with a blue truck in front of it&#10;&#10;Description automatically generated">
            <a:extLst>
              <a:ext uri="{FF2B5EF4-FFF2-40B4-BE49-F238E27FC236}">
                <a16:creationId xmlns:a16="http://schemas.microsoft.com/office/drawing/2014/main" id="{7651D7C3-F422-CA8B-B813-06BD534984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5509"/>
            <a:ext cx="9144000" cy="5143500"/>
          </a:xfrm>
          <a:prstGeom prst="rect">
            <a:avLst/>
          </a:prstGeom>
        </p:spPr>
      </p:pic>
      <p:pic>
        <p:nvPicPr>
          <p:cNvPr id="6" name="Picture 5" descr="A blue oval with white swans and yellow text&#10;&#10;Description automatically generated">
            <a:extLst>
              <a:ext uri="{FF2B5EF4-FFF2-40B4-BE49-F238E27FC236}">
                <a16:creationId xmlns:a16="http://schemas.microsoft.com/office/drawing/2014/main" id="{9D3E2D7E-D641-57DA-4F84-84DD47C528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sp>
        <p:nvSpPr>
          <p:cNvPr id="7" name="Rectangle 6">
            <a:extLst>
              <a:ext uri="{FF2B5EF4-FFF2-40B4-BE49-F238E27FC236}">
                <a16:creationId xmlns:a16="http://schemas.microsoft.com/office/drawing/2014/main" id="{2193E60D-7E68-2FA0-221E-33C28598358A}"/>
              </a:ext>
            </a:extLst>
          </p:cNvPr>
          <p:cNvSpPr/>
          <p:nvPr/>
        </p:nvSpPr>
        <p:spPr>
          <a:xfrm>
            <a:off x="705657" y="6188561"/>
            <a:ext cx="7720496" cy="369332"/>
          </a:xfrm>
          <a:prstGeom prst="rect">
            <a:avLst/>
          </a:prstGeom>
        </p:spPr>
        <p:txBody>
          <a:bodyPr wrap="square">
            <a:spAutoFit/>
          </a:bodyPr>
          <a:lstStyle/>
          <a:p>
            <a:pPr marR="0" lvl="0">
              <a:spcBef>
                <a:spcPts val="0"/>
              </a:spcBef>
              <a:spcAft>
                <a:spcPts val="0"/>
              </a:spcAft>
            </a:pPr>
            <a:r>
              <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rPr>
              <a:t>VIEW OF MAIN ENTRANCE FROM PARKING</a:t>
            </a:r>
          </a:p>
        </p:txBody>
      </p:sp>
      <p:sp>
        <p:nvSpPr>
          <p:cNvPr id="8" name="TextBox 7">
            <a:extLst>
              <a:ext uri="{FF2B5EF4-FFF2-40B4-BE49-F238E27FC236}">
                <a16:creationId xmlns:a16="http://schemas.microsoft.com/office/drawing/2014/main" id="{468DA78B-3EF8-FDA7-BEF8-A539D5579AC6}"/>
              </a:ext>
            </a:extLst>
          </p:cNvPr>
          <p:cNvSpPr txBox="1"/>
          <p:nvPr/>
        </p:nvSpPr>
        <p:spPr>
          <a:xfrm>
            <a:off x="1451251" y="300107"/>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spTree>
    <p:extLst>
      <p:ext uri="{BB962C8B-B14F-4D97-AF65-F5344CB8AC3E}">
        <p14:creationId xmlns:p14="http://schemas.microsoft.com/office/powerpoint/2010/main" val="3482489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D920E-74F3-EDAD-F3D4-DFB5FBB098CF}"/>
            </a:ext>
          </a:extLst>
        </p:cNvPr>
        <p:cNvGrpSpPr/>
        <p:nvPr/>
      </p:nvGrpSpPr>
      <p:grpSpPr>
        <a:xfrm>
          <a:off x="0" y="0"/>
          <a:ext cx="0" cy="0"/>
          <a:chOff x="0" y="0"/>
          <a:chExt cx="0" cy="0"/>
        </a:xfrm>
      </p:grpSpPr>
      <p:pic>
        <p:nvPicPr>
          <p:cNvPr id="9" name="Picture 8" descr="A building with a flag in the background&#10;&#10;Description automatically generated">
            <a:extLst>
              <a:ext uri="{FF2B5EF4-FFF2-40B4-BE49-F238E27FC236}">
                <a16:creationId xmlns:a16="http://schemas.microsoft.com/office/drawing/2014/main" id="{B12610C9-EEFD-519A-C33E-E3027D3D0B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5061"/>
            <a:ext cx="9144000" cy="5143500"/>
          </a:xfrm>
          <a:prstGeom prst="rect">
            <a:avLst/>
          </a:prstGeom>
        </p:spPr>
      </p:pic>
      <p:pic>
        <p:nvPicPr>
          <p:cNvPr id="6" name="Picture 5" descr="A blue oval with white swans and yellow text&#10;&#10;Description automatically generated">
            <a:extLst>
              <a:ext uri="{FF2B5EF4-FFF2-40B4-BE49-F238E27FC236}">
                <a16:creationId xmlns:a16="http://schemas.microsoft.com/office/drawing/2014/main" id="{4A43CEC1-477D-0633-A8DD-FA8855107B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sp>
        <p:nvSpPr>
          <p:cNvPr id="7" name="Rectangle 6">
            <a:extLst>
              <a:ext uri="{FF2B5EF4-FFF2-40B4-BE49-F238E27FC236}">
                <a16:creationId xmlns:a16="http://schemas.microsoft.com/office/drawing/2014/main" id="{63BED989-6BF0-2501-2B7C-5332937A37EA}"/>
              </a:ext>
            </a:extLst>
          </p:cNvPr>
          <p:cNvSpPr/>
          <p:nvPr/>
        </p:nvSpPr>
        <p:spPr>
          <a:xfrm>
            <a:off x="705657" y="6188561"/>
            <a:ext cx="7720496" cy="369332"/>
          </a:xfrm>
          <a:prstGeom prst="rect">
            <a:avLst/>
          </a:prstGeom>
        </p:spPr>
        <p:txBody>
          <a:bodyPr wrap="square">
            <a:spAutoFit/>
          </a:bodyPr>
          <a:lstStyle/>
          <a:p>
            <a:pPr marR="0" lvl="0">
              <a:spcBef>
                <a:spcPts val="0"/>
              </a:spcBef>
              <a:spcAft>
                <a:spcPts val="0"/>
              </a:spcAft>
            </a:pPr>
            <a:r>
              <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rPr>
              <a:t>VIEW OF OFFICE FROM ELM STREET</a:t>
            </a:r>
          </a:p>
        </p:txBody>
      </p:sp>
      <p:sp>
        <p:nvSpPr>
          <p:cNvPr id="8" name="TextBox 7">
            <a:extLst>
              <a:ext uri="{FF2B5EF4-FFF2-40B4-BE49-F238E27FC236}">
                <a16:creationId xmlns:a16="http://schemas.microsoft.com/office/drawing/2014/main" id="{CA2DB217-8A4E-E0BE-3BFE-06BCA9099970}"/>
              </a:ext>
            </a:extLst>
          </p:cNvPr>
          <p:cNvSpPr txBox="1"/>
          <p:nvPr/>
        </p:nvSpPr>
        <p:spPr>
          <a:xfrm>
            <a:off x="1451251" y="300107"/>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spTree>
    <p:extLst>
      <p:ext uri="{BB962C8B-B14F-4D97-AF65-F5344CB8AC3E}">
        <p14:creationId xmlns:p14="http://schemas.microsoft.com/office/powerpoint/2010/main" val="3188563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6F7077-6C89-46C5-8B74-E8911EEEC9BA}"/>
              </a:ext>
            </a:extLst>
          </p:cNvPr>
          <p:cNvPicPr>
            <a:picLocks noChangeAspect="1"/>
          </p:cNvPicPr>
          <p:nvPr/>
        </p:nvPicPr>
        <p:blipFill>
          <a:blip r:embed="rId2"/>
          <a:stretch>
            <a:fillRect/>
          </a:stretch>
        </p:blipFill>
        <p:spPr>
          <a:xfrm>
            <a:off x="0" y="2228849"/>
            <a:ext cx="9144000" cy="4777740"/>
          </a:xfrm>
          <a:prstGeom prst="rect">
            <a:avLst/>
          </a:prstGeom>
        </p:spPr>
      </p:pic>
      <p:sp>
        <p:nvSpPr>
          <p:cNvPr id="5" name="Rectangle 4"/>
          <p:cNvSpPr/>
          <p:nvPr/>
        </p:nvSpPr>
        <p:spPr>
          <a:xfrm>
            <a:off x="600501" y="1209976"/>
            <a:ext cx="8316685" cy="923330"/>
          </a:xfrm>
          <a:prstGeom prst="rect">
            <a:avLst/>
          </a:prstGeom>
        </p:spPr>
        <p:txBody>
          <a:bodyPr wrap="square" lIns="91440" tIns="45720" rIns="91440" bIns="45720" anchor="t">
            <a:spAutoFit/>
          </a:bodyPr>
          <a:lstStyle/>
          <a:p>
            <a:pPr marL="285750" marR="0" lvl="0" indent="-285750">
              <a:spcBef>
                <a:spcPts val="0"/>
              </a:spcBef>
              <a:spcAft>
                <a:spcPts val="0"/>
              </a:spcAft>
              <a:buFont typeface="Arial" panose="020B0604020202020204" pitchFamily="34" charset="0"/>
              <a:buChar char="•"/>
            </a:pPr>
            <a:r>
              <a:rPr lang="en-US" spc="600" dirty="0">
                <a:solidFill>
                  <a:schemeClr val="tx1">
                    <a:lumMod val="65000"/>
                    <a:lumOff val="35000"/>
                  </a:schemeClr>
                </a:solidFill>
                <a:latin typeface="Futura Bk BT"/>
                <a:ea typeface="Calibri" panose="020F0502020204030204" pitchFamily="34" charset="0"/>
                <a:cs typeface="Times New Roman"/>
              </a:rPr>
              <a:t>CONNOR CONTRACTING HAS DEVELOPED DETAILED COST INFORMATION FOR THE PROPOSED DESIGN.</a:t>
            </a:r>
          </a:p>
        </p:txBody>
      </p:sp>
      <p:pic>
        <p:nvPicPr>
          <p:cNvPr id="6" name="Picture 5" descr="A blue oval with white swans and yellow text&#10;&#10;Description automatically generated">
            <a:extLst>
              <a:ext uri="{FF2B5EF4-FFF2-40B4-BE49-F238E27FC236}">
                <a16:creationId xmlns:a16="http://schemas.microsoft.com/office/drawing/2014/main" id="{9B8A34CB-8BB9-1D38-1397-7AC64493D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sp>
        <p:nvSpPr>
          <p:cNvPr id="7" name="TextBox 6">
            <a:extLst>
              <a:ext uri="{FF2B5EF4-FFF2-40B4-BE49-F238E27FC236}">
                <a16:creationId xmlns:a16="http://schemas.microsoft.com/office/drawing/2014/main" id="{FAF6B646-AAF1-54EA-8D4A-A17B58A23FD8}"/>
              </a:ext>
            </a:extLst>
          </p:cNvPr>
          <p:cNvSpPr txBox="1"/>
          <p:nvPr/>
        </p:nvSpPr>
        <p:spPr>
          <a:xfrm>
            <a:off x="1451251" y="300107"/>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pic>
        <p:nvPicPr>
          <p:cNvPr id="11" name="Graphic 10">
            <a:extLst>
              <a:ext uri="{FF2B5EF4-FFF2-40B4-BE49-F238E27FC236}">
                <a16:creationId xmlns:a16="http://schemas.microsoft.com/office/drawing/2014/main" id="{1C690BD1-6996-DE44-D687-0DA6342CB9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339" y="2414349"/>
            <a:ext cx="1669484" cy="749065"/>
          </a:xfrm>
          <a:prstGeom prst="rect">
            <a:avLst/>
          </a:prstGeom>
        </p:spPr>
      </p:pic>
    </p:spTree>
    <p:extLst>
      <p:ext uri="{BB962C8B-B14F-4D97-AF65-F5344CB8AC3E}">
        <p14:creationId xmlns:p14="http://schemas.microsoft.com/office/powerpoint/2010/main" val="3418371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849709-6508-D71F-1CF7-37CF4F614F10}"/>
              </a:ext>
            </a:extLst>
          </p:cNvPr>
          <p:cNvSpPr/>
          <p:nvPr/>
        </p:nvSpPr>
        <p:spPr>
          <a:xfrm>
            <a:off x="724396" y="1116281"/>
            <a:ext cx="8948164" cy="4524315"/>
          </a:xfrm>
          <a:prstGeom prst="rect">
            <a:avLst/>
          </a:prstGeom>
        </p:spPr>
        <p:txBody>
          <a:bodyPr wrap="square" lIns="91440" tIns="45720" rIns="91440" bIns="45720" anchor="t">
            <a:spAutoFit/>
          </a:bodyPr>
          <a:lstStyle/>
          <a:p>
            <a:endParaRPr lang="en-US" spc="600" dirty="0">
              <a:solidFill>
                <a:srgbClr val="FF0000"/>
              </a:solidFill>
              <a:latin typeface="Myriad Pro"/>
              <a:ea typeface="Calibri"/>
              <a:cs typeface="Times New Roman"/>
            </a:endParaRPr>
          </a:p>
          <a:p>
            <a:r>
              <a:rPr lang="en-US" b="1" spc="600" dirty="0">
                <a:latin typeface="Myriad Pro"/>
                <a:ea typeface="Calibri"/>
                <a:cs typeface="Times New Roman"/>
              </a:rPr>
              <a:t>March 2025 Bond Vote Request</a:t>
            </a:r>
          </a:p>
          <a:p>
            <a:endParaRPr lang="en-US" b="1" spc="600" dirty="0">
              <a:latin typeface="Myriad Pro"/>
              <a:ea typeface="Calibri"/>
              <a:cs typeface="Times New Roman"/>
            </a:endParaRPr>
          </a:p>
          <a:p>
            <a:r>
              <a:rPr lang="en-US" b="1" spc="600" dirty="0">
                <a:latin typeface="Myriad Pro"/>
                <a:ea typeface="Calibri"/>
                <a:cs typeface="Times New Roman"/>
              </a:rPr>
              <a:t>TOTAL PROJECT COST:  $8,323,701</a:t>
            </a:r>
          </a:p>
          <a:p>
            <a:endParaRPr lang="en-US" spc="600" dirty="0">
              <a:solidFill>
                <a:srgbClr val="FF0000"/>
              </a:solidFill>
              <a:latin typeface="Myriad Pro"/>
              <a:ea typeface="Calibri" panose="020F0502020204030204" pitchFamily="34" charset="0"/>
              <a:cs typeface="Times New Roman"/>
            </a:endParaRPr>
          </a:p>
          <a:p>
            <a:endParaRPr lang="en-US" spc="600" dirty="0">
              <a:solidFill>
                <a:srgbClr val="FF0000"/>
              </a:solidFill>
              <a:latin typeface="Myriad Pro"/>
              <a:ea typeface="Calibri" panose="020F0502020204030204" pitchFamily="34" charset="0"/>
              <a:cs typeface="Times New Roman"/>
            </a:endParaRPr>
          </a:p>
          <a:p>
            <a:endParaRPr lang="en-US" spc="600" dirty="0">
              <a:solidFill>
                <a:srgbClr val="FF0000"/>
              </a:solidFill>
              <a:latin typeface="Myriad Pro"/>
              <a:ea typeface="Calibri" panose="020F0502020204030204" pitchFamily="34" charset="0"/>
              <a:cs typeface="Times New Roman"/>
            </a:endParaRPr>
          </a:p>
          <a:p>
            <a:endParaRPr lang="en-US" spc="600" dirty="0">
              <a:solidFill>
                <a:srgbClr val="FF0000"/>
              </a:solidFill>
              <a:latin typeface="Myriad Pro"/>
              <a:ea typeface="Calibri" panose="020F0502020204030204" pitchFamily="34" charset="0"/>
              <a:cs typeface="Times New Roman"/>
            </a:endParaRPr>
          </a:p>
          <a:p>
            <a:endParaRPr lang="en-US" spc="600" dirty="0">
              <a:solidFill>
                <a:srgbClr val="FF0000"/>
              </a:solidFill>
              <a:latin typeface="Myriad Pro"/>
              <a:ea typeface="Calibri" panose="020F0502020204030204" pitchFamily="34" charset="0"/>
              <a:cs typeface="Times New Roman"/>
            </a:endParaRPr>
          </a:p>
          <a:p>
            <a:r>
              <a:rPr lang="en-US" b="1" i="1" u="sng" spc="600" dirty="0">
                <a:solidFill>
                  <a:srgbClr val="FF0000"/>
                </a:solidFill>
                <a:latin typeface="Myriad Pro"/>
                <a:ea typeface="Calibri" panose="020F0502020204030204" pitchFamily="34" charset="0"/>
                <a:cs typeface="Times New Roman"/>
              </a:rPr>
              <a:t>May 6, 2025 (New Vote)</a:t>
            </a:r>
          </a:p>
          <a:p>
            <a:endParaRPr lang="en-US" b="1" i="1" u="sng" spc="600" dirty="0">
              <a:solidFill>
                <a:srgbClr val="FF0000"/>
              </a:solidFill>
              <a:latin typeface="Myriad Pro"/>
              <a:ea typeface="Calibri" panose="020F0502020204030204" pitchFamily="34" charset="0"/>
              <a:cs typeface="Times New Roman"/>
            </a:endParaRPr>
          </a:p>
          <a:p>
            <a:r>
              <a:rPr lang="en-US" b="1" i="1" u="sng" spc="600" dirty="0">
                <a:solidFill>
                  <a:srgbClr val="FF0000"/>
                </a:solidFill>
                <a:latin typeface="Myriad Pro"/>
                <a:ea typeface="Calibri" panose="020F0502020204030204" pitchFamily="34" charset="0"/>
                <a:cs typeface="Times New Roman"/>
              </a:rPr>
              <a:t>Reduced cost by $852,886</a:t>
            </a:r>
          </a:p>
          <a:p>
            <a:endParaRPr lang="en-US" b="1" i="1" u="sng" spc="600" dirty="0">
              <a:solidFill>
                <a:srgbClr val="FF0000"/>
              </a:solidFill>
              <a:latin typeface="Myriad Pro"/>
              <a:ea typeface="Calibri" panose="020F0502020204030204" pitchFamily="34" charset="0"/>
              <a:cs typeface="Times New Roman"/>
            </a:endParaRPr>
          </a:p>
          <a:p>
            <a:r>
              <a:rPr lang="en-US" b="1" i="1" u="sng" spc="600" dirty="0">
                <a:solidFill>
                  <a:srgbClr val="FF0000"/>
                </a:solidFill>
                <a:latin typeface="Myriad Pro"/>
                <a:ea typeface="Calibri" panose="020F0502020204030204" pitchFamily="34" charset="0"/>
                <a:cs typeface="Times New Roman"/>
              </a:rPr>
              <a:t>TOTAL PROJECT COST:  $7,470,815</a:t>
            </a:r>
          </a:p>
          <a:p>
            <a:endParaRPr lang="en-US" b="1" i="1" u="sng" spc="600" dirty="0">
              <a:solidFill>
                <a:srgbClr val="FF0000"/>
              </a:solidFill>
              <a:latin typeface="Myriad Pro"/>
              <a:ea typeface="Calibri" panose="020F0502020204030204" pitchFamily="34" charset="0"/>
              <a:cs typeface="Times New Roman"/>
            </a:endParaRPr>
          </a:p>
          <a:p>
            <a:r>
              <a:rPr lang="en-US" b="1" i="1" u="sng" spc="600" dirty="0">
                <a:solidFill>
                  <a:srgbClr val="FF0000"/>
                </a:solidFill>
                <a:latin typeface="Myriad Pro"/>
                <a:ea typeface="Calibri" panose="020F0502020204030204" pitchFamily="34" charset="0"/>
                <a:cs typeface="Times New Roman"/>
              </a:rPr>
              <a:t>A reduction of 10.25%</a:t>
            </a:r>
          </a:p>
        </p:txBody>
      </p:sp>
      <p:pic>
        <p:nvPicPr>
          <p:cNvPr id="2" name="Picture 1" descr="A blue oval with white swans and yellow text&#10;&#10;Description automatically generated">
            <a:extLst>
              <a:ext uri="{FF2B5EF4-FFF2-40B4-BE49-F238E27FC236}">
                <a16:creationId xmlns:a16="http://schemas.microsoft.com/office/drawing/2014/main" id="{7E5D1E21-05BD-06AD-F7D6-6EAE36BF19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sp>
        <p:nvSpPr>
          <p:cNvPr id="7" name="TextBox 6">
            <a:extLst>
              <a:ext uri="{FF2B5EF4-FFF2-40B4-BE49-F238E27FC236}">
                <a16:creationId xmlns:a16="http://schemas.microsoft.com/office/drawing/2014/main" id="{B9DF2958-DB4F-6B28-506C-E0ECB54336CB}"/>
              </a:ext>
            </a:extLst>
          </p:cNvPr>
          <p:cNvSpPr txBox="1"/>
          <p:nvPr/>
        </p:nvSpPr>
        <p:spPr>
          <a:xfrm>
            <a:off x="1451251" y="300107"/>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spTree>
    <p:extLst>
      <p:ext uri="{BB962C8B-B14F-4D97-AF65-F5344CB8AC3E}">
        <p14:creationId xmlns:p14="http://schemas.microsoft.com/office/powerpoint/2010/main" val="1695479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D3139-DD82-276E-37D9-642656D895E5}"/>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744F2F35-CD93-F33D-4957-707D462FBE53}"/>
              </a:ext>
            </a:extLst>
          </p:cNvPr>
          <p:cNvSpPr/>
          <p:nvPr/>
        </p:nvSpPr>
        <p:spPr>
          <a:xfrm>
            <a:off x="724396" y="1116281"/>
            <a:ext cx="8948164" cy="5909310"/>
          </a:xfrm>
          <a:prstGeom prst="rect">
            <a:avLst/>
          </a:prstGeom>
        </p:spPr>
        <p:txBody>
          <a:bodyPr wrap="square" lIns="91440" tIns="45720" rIns="91440" bIns="45720" anchor="t">
            <a:spAutoFit/>
          </a:bodyPr>
          <a:lstStyle/>
          <a:p>
            <a:r>
              <a:rPr lang="en-US" b="1" i="1" u="sng" spc="600" dirty="0">
                <a:solidFill>
                  <a:srgbClr val="FF0000"/>
                </a:solidFill>
                <a:latin typeface="Myriad Pro"/>
                <a:ea typeface="Calibri"/>
                <a:cs typeface="Times New Roman"/>
              </a:rPr>
              <a:t>Significant Cost Savings ($852, 886)</a:t>
            </a:r>
          </a:p>
          <a:p>
            <a:endParaRPr lang="en-US" b="1" i="1" u="sng" spc="600" dirty="0">
              <a:solidFill>
                <a:srgbClr val="FF0000"/>
              </a:solidFill>
              <a:latin typeface="Myriad Pro"/>
              <a:ea typeface="Calibri"/>
              <a:cs typeface="Times New Roman"/>
            </a:endParaRPr>
          </a:p>
          <a:p>
            <a:r>
              <a:rPr lang="en-US" b="1" spc="600" dirty="0">
                <a:latin typeface="Myriad Pro"/>
                <a:ea typeface="Calibri"/>
                <a:cs typeface="Times New Roman"/>
              </a:rPr>
              <a:t>Savings include</a:t>
            </a:r>
          </a:p>
          <a:p>
            <a:endParaRPr lang="en-US" b="1" spc="600" dirty="0">
              <a:latin typeface="Myriad Pro"/>
              <a:ea typeface="Calibri"/>
              <a:cs typeface="Times New Roman"/>
            </a:endParaRPr>
          </a:p>
          <a:p>
            <a:r>
              <a:rPr lang="en-US" b="1" spc="600" dirty="0">
                <a:latin typeface="Myriad Pro"/>
                <a:ea typeface="Calibri"/>
                <a:cs typeface="Times New Roman"/>
              </a:rPr>
              <a:t>-Brownfields Savings (State of VT/NRPC)</a:t>
            </a:r>
          </a:p>
          <a:p>
            <a:endParaRPr lang="en-US" b="1" spc="600" dirty="0">
              <a:latin typeface="Myriad Pro"/>
              <a:ea typeface="Calibri"/>
              <a:cs typeface="Times New Roman"/>
            </a:endParaRPr>
          </a:p>
          <a:p>
            <a:r>
              <a:rPr lang="en-US" b="1" spc="600" dirty="0">
                <a:latin typeface="Myriad Pro"/>
                <a:ea typeface="Calibri"/>
                <a:cs typeface="Times New Roman"/>
              </a:rPr>
              <a:t>-Generator (Grant Funding)</a:t>
            </a:r>
          </a:p>
          <a:p>
            <a:endParaRPr lang="en-US" b="1" spc="600" dirty="0">
              <a:latin typeface="Myriad Pro"/>
              <a:ea typeface="Calibri"/>
              <a:cs typeface="Times New Roman"/>
            </a:endParaRPr>
          </a:p>
          <a:p>
            <a:r>
              <a:rPr lang="en-US" b="1" spc="600" dirty="0">
                <a:latin typeface="Myriad Pro"/>
                <a:ea typeface="Calibri"/>
                <a:cs typeface="Times New Roman"/>
              </a:rPr>
              <a:t>-Exterior Finish/siding changes</a:t>
            </a:r>
          </a:p>
          <a:p>
            <a:endParaRPr lang="en-US" b="1" spc="600" dirty="0">
              <a:latin typeface="Myriad Pro"/>
              <a:ea typeface="Calibri"/>
              <a:cs typeface="Times New Roman"/>
            </a:endParaRPr>
          </a:p>
          <a:p>
            <a:r>
              <a:rPr lang="en-US" b="1" spc="600" dirty="0">
                <a:latin typeface="Myriad Pro"/>
                <a:ea typeface="Calibri"/>
                <a:cs typeface="Times New Roman"/>
              </a:rPr>
              <a:t>-Heating and Ventilating changes</a:t>
            </a:r>
          </a:p>
          <a:p>
            <a:endParaRPr lang="en-US" b="1" spc="600" dirty="0">
              <a:latin typeface="Myriad Pro"/>
              <a:ea typeface="Calibri"/>
              <a:cs typeface="Times New Roman"/>
            </a:endParaRPr>
          </a:p>
          <a:p>
            <a:r>
              <a:rPr lang="en-US" b="1" spc="600" dirty="0">
                <a:latin typeface="Myriad Pro"/>
                <a:ea typeface="Calibri"/>
                <a:cs typeface="Times New Roman"/>
              </a:rPr>
              <a:t>-Landscaping</a:t>
            </a:r>
          </a:p>
          <a:p>
            <a:endParaRPr lang="en-US" b="1" spc="600" dirty="0">
              <a:latin typeface="Myriad Pro"/>
              <a:ea typeface="Calibri"/>
              <a:cs typeface="Times New Roman"/>
            </a:endParaRPr>
          </a:p>
          <a:p>
            <a:r>
              <a:rPr lang="en-US" b="1" spc="600" dirty="0">
                <a:latin typeface="Myriad Pro"/>
                <a:ea typeface="Calibri"/>
                <a:cs typeface="Times New Roman"/>
              </a:rPr>
              <a:t>-Gravel storage for poles instead of paving</a:t>
            </a:r>
          </a:p>
          <a:p>
            <a:endParaRPr lang="en-US" b="1" spc="600" dirty="0">
              <a:latin typeface="Myriad Pro"/>
              <a:ea typeface="Calibri"/>
              <a:cs typeface="Times New Roman"/>
            </a:endParaRPr>
          </a:p>
          <a:p>
            <a:r>
              <a:rPr lang="en-US" b="1" spc="600" dirty="0">
                <a:latin typeface="Myriad Pro"/>
                <a:ea typeface="Calibri"/>
                <a:cs typeface="Times New Roman"/>
              </a:rPr>
              <a:t>-Relocate EV chargers</a:t>
            </a:r>
          </a:p>
          <a:p>
            <a:endParaRPr lang="en-US" b="1" spc="600" dirty="0">
              <a:latin typeface="Myriad Pro"/>
              <a:ea typeface="Calibri"/>
              <a:cs typeface="Times New Roman"/>
            </a:endParaRPr>
          </a:p>
          <a:p>
            <a:r>
              <a:rPr lang="en-US" b="1" spc="600" dirty="0">
                <a:latin typeface="Myriad Pro"/>
                <a:ea typeface="Calibri"/>
                <a:cs typeface="Times New Roman"/>
              </a:rPr>
              <a:t>-Security and Access Control</a:t>
            </a:r>
          </a:p>
          <a:p>
            <a:endParaRPr lang="en-US" b="1" spc="600" dirty="0">
              <a:solidFill>
                <a:srgbClr val="FF0000"/>
              </a:solidFill>
              <a:latin typeface="Myriad Pro"/>
              <a:ea typeface="Calibri"/>
              <a:cs typeface="Times New Roman"/>
            </a:endParaRPr>
          </a:p>
          <a:p>
            <a:endParaRPr lang="en-US" spc="600" dirty="0">
              <a:solidFill>
                <a:srgbClr val="FF0000"/>
              </a:solidFill>
              <a:latin typeface="Myriad Pro"/>
              <a:ea typeface="Calibri"/>
              <a:cs typeface="Times New Roman"/>
            </a:endParaRPr>
          </a:p>
        </p:txBody>
      </p:sp>
      <p:pic>
        <p:nvPicPr>
          <p:cNvPr id="2" name="Picture 1" descr="A blue oval with white swans and yellow text&#10;&#10;Description automatically generated">
            <a:extLst>
              <a:ext uri="{FF2B5EF4-FFF2-40B4-BE49-F238E27FC236}">
                <a16:creationId xmlns:a16="http://schemas.microsoft.com/office/drawing/2014/main" id="{56013A76-FB5D-EE60-AD73-6B3B2F0B2A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sp>
        <p:nvSpPr>
          <p:cNvPr id="7" name="TextBox 6">
            <a:extLst>
              <a:ext uri="{FF2B5EF4-FFF2-40B4-BE49-F238E27FC236}">
                <a16:creationId xmlns:a16="http://schemas.microsoft.com/office/drawing/2014/main" id="{38B0421A-3226-4739-3202-82AB622D1CAF}"/>
              </a:ext>
            </a:extLst>
          </p:cNvPr>
          <p:cNvSpPr txBox="1"/>
          <p:nvPr/>
        </p:nvSpPr>
        <p:spPr>
          <a:xfrm>
            <a:off x="1451251" y="300107"/>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spTree>
    <p:extLst>
      <p:ext uri="{BB962C8B-B14F-4D97-AF65-F5344CB8AC3E}">
        <p14:creationId xmlns:p14="http://schemas.microsoft.com/office/powerpoint/2010/main" val="216214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BDCAF-3A77-5882-469D-A5AD4AC4CE8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ED5783F-0549-DBCE-5A51-06EBD3D5AFBD}"/>
              </a:ext>
            </a:extLst>
          </p:cNvPr>
          <p:cNvSpPr txBox="1"/>
          <p:nvPr/>
        </p:nvSpPr>
        <p:spPr>
          <a:xfrm>
            <a:off x="571500" y="5074024"/>
            <a:ext cx="7581900" cy="59803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100" spc="600" dirty="0">
                <a:latin typeface="+mj-lt"/>
                <a:ea typeface="+mj-ea"/>
                <a:cs typeface="+mj-cs"/>
              </a:rPr>
              <a:t>Swanton Village Electric Dept.</a:t>
            </a:r>
          </a:p>
        </p:txBody>
      </p:sp>
      <p:sp>
        <p:nvSpPr>
          <p:cNvPr id="8" name="TextBox 7">
            <a:extLst>
              <a:ext uri="{FF2B5EF4-FFF2-40B4-BE49-F238E27FC236}">
                <a16:creationId xmlns:a16="http://schemas.microsoft.com/office/drawing/2014/main" id="{CD015151-5693-A4A1-A1D6-56383CD59617}"/>
              </a:ext>
            </a:extLst>
          </p:cNvPr>
          <p:cNvSpPr txBox="1"/>
          <p:nvPr/>
        </p:nvSpPr>
        <p:spPr>
          <a:xfrm>
            <a:off x="571500" y="5672059"/>
            <a:ext cx="7581900" cy="547765"/>
          </a:xfrm>
          <a:prstGeom prst="rect">
            <a:avLst/>
          </a:prstGeom>
        </p:spPr>
        <p:txBody>
          <a:bodyPr vert="horz" lIns="91440" tIns="45720" rIns="91440" bIns="45720" rtlCol="0" anchor="t">
            <a:normAutofit/>
          </a:bodyPr>
          <a:lstStyle/>
          <a:p>
            <a:pPr defTabSz="914400">
              <a:lnSpc>
                <a:spcPct val="90000"/>
              </a:lnSpc>
              <a:spcBef>
                <a:spcPts val="1000"/>
              </a:spcBef>
              <a:spcAft>
                <a:spcPts val="600"/>
              </a:spcAft>
            </a:pPr>
            <a:r>
              <a:rPr lang="en-US" sz="1600" spc="600" dirty="0"/>
              <a:t>WELCOME!</a:t>
            </a:r>
          </a:p>
        </p:txBody>
      </p:sp>
      <p:cxnSp>
        <p:nvCxnSpPr>
          <p:cNvPr id="31" name="Straight Connector 30">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4811517"/>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descr="A blue oval with white swans and yellow text&#10;&#10;Description automatically generated">
            <a:extLst>
              <a:ext uri="{FF2B5EF4-FFF2-40B4-BE49-F238E27FC236}">
                <a16:creationId xmlns:a16="http://schemas.microsoft.com/office/drawing/2014/main" id="{6F2F0798-5783-7E61-EA2E-0312AEAE7E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pic>
        <p:nvPicPr>
          <p:cNvPr id="6" name="Picture 5" descr="Aerial view of a building and parking lot&#10;&#10;Description automatically generated">
            <a:extLst>
              <a:ext uri="{FF2B5EF4-FFF2-40B4-BE49-F238E27FC236}">
                <a16:creationId xmlns:a16="http://schemas.microsoft.com/office/drawing/2014/main" id="{7E136A50-E2F8-BEBB-5AD3-477CF678CCC3}"/>
              </a:ext>
            </a:extLst>
          </p:cNvPr>
          <p:cNvPicPr>
            <a:picLocks noChangeAspect="1"/>
          </p:cNvPicPr>
          <p:nvPr/>
        </p:nvPicPr>
        <p:blipFill>
          <a:blip r:embed="rId3" cstate="print">
            <a:extLst>
              <a:ext uri="{28A0092B-C50C-407E-A947-70E740481C1C}">
                <a14:useLocalDpi xmlns:a14="http://schemas.microsoft.com/office/drawing/2010/main" val="0"/>
              </a:ext>
            </a:extLst>
          </a:blip>
          <a:srcRect t="4299"/>
          <a:stretch/>
        </p:blipFill>
        <p:spPr>
          <a:xfrm>
            <a:off x="-20" y="1"/>
            <a:ext cx="9144000" cy="4922380"/>
          </a:xfrm>
          <a:prstGeom prst="rect">
            <a:avLst/>
          </a:prstGeom>
        </p:spPr>
      </p:pic>
      <p:pic>
        <p:nvPicPr>
          <p:cNvPr id="10" name="Picture 9" descr="A blue oval with white swans and yellow text&#10;&#10;Description automatically generated">
            <a:extLst>
              <a:ext uri="{FF2B5EF4-FFF2-40B4-BE49-F238E27FC236}">
                <a16:creationId xmlns:a16="http://schemas.microsoft.com/office/drawing/2014/main" id="{4075E4B4-8133-5626-24D3-DFFB11C508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707" y="172270"/>
            <a:ext cx="1147814" cy="765209"/>
          </a:xfrm>
          <a:prstGeom prst="rect">
            <a:avLst/>
          </a:prstGeom>
        </p:spPr>
      </p:pic>
    </p:spTree>
    <p:extLst>
      <p:ext uri="{BB962C8B-B14F-4D97-AF65-F5344CB8AC3E}">
        <p14:creationId xmlns:p14="http://schemas.microsoft.com/office/powerpoint/2010/main" val="10403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64E837-E427-3AE9-8C58-F9FEAAF2A4BD}"/>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A8F0BF4-DF3F-3182-31B1-8CCE340250E2}"/>
              </a:ext>
            </a:extLst>
          </p:cNvPr>
          <p:cNvSpPr txBox="1"/>
          <p:nvPr/>
        </p:nvSpPr>
        <p:spPr>
          <a:xfrm>
            <a:off x="524785" y="5490971"/>
            <a:ext cx="5221554" cy="11592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500" kern="1200" spc="600" dirty="0">
                <a:solidFill>
                  <a:srgbClr val="FFFFFF"/>
                </a:solidFill>
                <a:latin typeface="+mj-lt"/>
                <a:ea typeface="+mj-ea"/>
                <a:cs typeface="+mj-cs"/>
              </a:rPr>
              <a:t>Swanton Village Electric Dept.</a:t>
            </a:r>
          </a:p>
        </p:txBody>
      </p:sp>
      <p:pic>
        <p:nvPicPr>
          <p:cNvPr id="2" name="Picture 1" descr="A blue oval with white swans and yellow text&#10;&#10;Description automatically generated">
            <a:extLst>
              <a:ext uri="{FF2B5EF4-FFF2-40B4-BE49-F238E27FC236}">
                <a16:creationId xmlns:a16="http://schemas.microsoft.com/office/drawing/2014/main" id="{FE42A832-F4B2-CE72-BFEB-BDF917CCB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graphicFrame>
        <p:nvGraphicFramePr>
          <p:cNvPr id="3" name="Table 2">
            <a:extLst>
              <a:ext uri="{FF2B5EF4-FFF2-40B4-BE49-F238E27FC236}">
                <a16:creationId xmlns:a16="http://schemas.microsoft.com/office/drawing/2014/main" id="{8D48A3CA-E83F-692A-0E5A-60B2DDBBF021}"/>
              </a:ext>
            </a:extLst>
          </p:cNvPr>
          <p:cNvGraphicFramePr>
            <a:graphicFrameLocks noGrp="1"/>
          </p:cNvGraphicFramePr>
          <p:nvPr>
            <p:extLst>
              <p:ext uri="{D42A27DB-BD31-4B8C-83A1-F6EECF244321}">
                <p14:modId xmlns:p14="http://schemas.microsoft.com/office/powerpoint/2010/main" val="945989390"/>
              </p:ext>
            </p:extLst>
          </p:nvPr>
        </p:nvGraphicFramePr>
        <p:xfrm>
          <a:off x="358901" y="408308"/>
          <a:ext cx="8495665" cy="4645802"/>
        </p:xfrm>
        <a:graphic>
          <a:graphicData uri="http://schemas.openxmlformats.org/drawingml/2006/table">
            <a:tbl>
              <a:tblPr/>
              <a:tblGrid>
                <a:gridCol w="768295">
                  <a:extLst>
                    <a:ext uri="{9D8B030D-6E8A-4147-A177-3AD203B41FA5}">
                      <a16:colId xmlns:a16="http://schemas.microsoft.com/office/drawing/2014/main" val="683392420"/>
                    </a:ext>
                  </a:extLst>
                </a:gridCol>
                <a:gridCol w="1087081">
                  <a:extLst>
                    <a:ext uri="{9D8B030D-6E8A-4147-A177-3AD203B41FA5}">
                      <a16:colId xmlns:a16="http://schemas.microsoft.com/office/drawing/2014/main" val="1708635932"/>
                    </a:ext>
                  </a:extLst>
                </a:gridCol>
                <a:gridCol w="740952">
                  <a:extLst>
                    <a:ext uri="{9D8B030D-6E8A-4147-A177-3AD203B41FA5}">
                      <a16:colId xmlns:a16="http://schemas.microsoft.com/office/drawing/2014/main" val="1469947073"/>
                    </a:ext>
                  </a:extLst>
                </a:gridCol>
                <a:gridCol w="796332">
                  <a:extLst>
                    <a:ext uri="{9D8B030D-6E8A-4147-A177-3AD203B41FA5}">
                      <a16:colId xmlns:a16="http://schemas.microsoft.com/office/drawing/2014/main" val="2638120119"/>
                    </a:ext>
                  </a:extLst>
                </a:gridCol>
                <a:gridCol w="855173">
                  <a:extLst>
                    <a:ext uri="{9D8B030D-6E8A-4147-A177-3AD203B41FA5}">
                      <a16:colId xmlns:a16="http://schemas.microsoft.com/office/drawing/2014/main" val="243145792"/>
                    </a:ext>
                  </a:extLst>
                </a:gridCol>
                <a:gridCol w="768295">
                  <a:extLst>
                    <a:ext uri="{9D8B030D-6E8A-4147-A177-3AD203B41FA5}">
                      <a16:colId xmlns:a16="http://schemas.microsoft.com/office/drawing/2014/main" val="1857641646"/>
                    </a:ext>
                  </a:extLst>
                </a:gridCol>
                <a:gridCol w="1087081">
                  <a:extLst>
                    <a:ext uri="{9D8B030D-6E8A-4147-A177-3AD203B41FA5}">
                      <a16:colId xmlns:a16="http://schemas.microsoft.com/office/drawing/2014/main" val="2175029808"/>
                    </a:ext>
                  </a:extLst>
                </a:gridCol>
                <a:gridCol w="740952">
                  <a:extLst>
                    <a:ext uri="{9D8B030D-6E8A-4147-A177-3AD203B41FA5}">
                      <a16:colId xmlns:a16="http://schemas.microsoft.com/office/drawing/2014/main" val="2284732510"/>
                    </a:ext>
                  </a:extLst>
                </a:gridCol>
                <a:gridCol w="796331">
                  <a:extLst>
                    <a:ext uri="{9D8B030D-6E8A-4147-A177-3AD203B41FA5}">
                      <a16:colId xmlns:a16="http://schemas.microsoft.com/office/drawing/2014/main" val="454966780"/>
                    </a:ext>
                  </a:extLst>
                </a:gridCol>
                <a:gridCol w="855173">
                  <a:extLst>
                    <a:ext uri="{9D8B030D-6E8A-4147-A177-3AD203B41FA5}">
                      <a16:colId xmlns:a16="http://schemas.microsoft.com/office/drawing/2014/main" val="318876409"/>
                    </a:ext>
                  </a:extLst>
                </a:gridCol>
              </a:tblGrid>
              <a:tr h="371631">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gridSpan="9">
                  <a:txBody>
                    <a:bodyPr/>
                    <a:lstStyle/>
                    <a:p>
                      <a:pPr algn="ctr" fontAlgn="b">
                        <a:buNone/>
                      </a:pPr>
                      <a:r>
                        <a:rPr lang="en-US" sz="1500" b="1" i="0" u="none" strike="noStrike" dirty="0">
                          <a:solidFill>
                            <a:srgbClr val="000000"/>
                          </a:solidFill>
                          <a:effectLst/>
                          <a:latin typeface="Times New Roman" panose="02020603050405020304" pitchFamily="18" charset="0"/>
                        </a:rPr>
                        <a:t>Swanton Village Electric</a:t>
                      </a:r>
                      <a:endParaRPr lang="en-US" sz="2000" b="0" i="0" u="none" strike="noStrike" dirty="0">
                        <a:effectLst/>
                        <a:latin typeface="Arial" panose="020B0604020202020204" pitchFamily="34" charset="0"/>
                      </a:endParaRPr>
                    </a:p>
                  </a:txBody>
                  <a:tcPr marL="99156" marR="99156" marT="49579" marB="49579">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2656014"/>
                  </a:ext>
                </a:extLst>
              </a:tr>
              <a:tr h="371631">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gridSpan="9">
                  <a:txBody>
                    <a:bodyPr/>
                    <a:lstStyle/>
                    <a:p>
                      <a:pPr algn="ctr" fontAlgn="b">
                        <a:buNone/>
                      </a:pPr>
                      <a:r>
                        <a:rPr lang="en-US" sz="1500" b="1" i="0" u="none" strike="noStrike" dirty="0">
                          <a:solidFill>
                            <a:srgbClr val="000000"/>
                          </a:solidFill>
                          <a:effectLst/>
                          <a:latin typeface="Times New Roman" panose="02020603050405020304" pitchFamily="18" charset="0"/>
                        </a:rPr>
                        <a:t>Bond Impact on Rates</a:t>
                      </a:r>
                      <a:endParaRPr lang="en-US" sz="2000" b="0" i="0" u="none" strike="noStrike" dirty="0">
                        <a:effectLst/>
                        <a:latin typeface="Arial" panose="020B0604020202020204" pitchFamily="34" charset="0"/>
                      </a:endParaRPr>
                    </a:p>
                  </a:txBody>
                  <a:tcPr marL="99156" marR="99156" marT="49579" marB="49579">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0329246"/>
                  </a:ext>
                </a:extLst>
              </a:tr>
              <a:tr h="409069">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extLst>
                  <a:ext uri="{0D108BD9-81ED-4DB2-BD59-A6C34878D82A}">
                    <a16:rowId xmlns:a16="http://schemas.microsoft.com/office/drawing/2014/main" val="2365091527"/>
                  </a:ext>
                </a:extLst>
              </a:tr>
              <a:tr h="371631">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gridSpan="2">
                  <a:txBody>
                    <a:bodyPr/>
                    <a:lstStyle/>
                    <a:p>
                      <a:pPr algn="l" fontAlgn="b">
                        <a:buNone/>
                      </a:pPr>
                      <a:r>
                        <a:rPr lang="en-US" sz="1500" b="1" i="0" u="none" strike="noStrike" dirty="0">
                          <a:solidFill>
                            <a:srgbClr val="000000"/>
                          </a:solidFill>
                          <a:effectLst/>
                          <a:latin typeface="Times New Roman" panose="02020603050405020304" pitchFamily="18" charset="0"/>
                        </a:rPr>
                        <a:t>$7,470,815 Bond</a:t>
                      </a:r>
                      <a:endParaRPr lang="en-US" sz="2000" b="0" i="0" u="none" strike="noStrike" dirty="0">
                        <a:effectLst/>
                        <a:latin typeface="Arial" panose="020B0604020202020204" pitchFamily="34" charset="0"/>
                      </a:endParaRPr>
                    </a:p>
                  </a:txBody>
                  <a:tcPr marL="99156" marR="99156" marT="49579" marB="49579">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7093650"/>
                  </a:ext>
                </a:extLst>
              </a:tr>
              <a:tr h="282801">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500" b="1" i="0" u="none" strike="noStrike" dirty="0">
                          <a:solidFill>
                            <a:srgbClr val="000000"/>
                          </a:solidFill>
                          <a:effectLst/>
                          <a:latin typeface="Times New Roman" panose="02020603050405020304" pitchFamily="18" charset="0"/>
                        </a:rPr>
                        <a:t>Residential</a:t>
                      </a: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500" b="1" i="0" u="none" strike="noStrike" dirty="0">
                          <a:solidFill>
                            <a:srgbClr val="000000"/>
                          </a:solidFill>
                          <a:effectLst/>
                          <a:latin typeface="Times New Roman" panose="02020603050405020304" pitchFamily="18" charset="0"/>
                        </a:rPr>
                        <a:t>Residential</a:t>
                      </a: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513672954"/>
                  </a:ext>
                </a:extLst>
              </a:tr>
              <a:tr h="282801">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500" b="1" i="0" u="none" strike="noStrike" dirty="0">
                          <a:solidFill>
                            <a:srgbClr val="000000"/>
                          </a:solidFill>
                          <a:effectLst/>
                          <a:latin typeface="Times New Roman" panose="02020603050405020304" pitchFamily="18" charset="0"/>
                        </a:rPr>
                        <a:t>600 kWH</a:t>
                      </a: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n-US" sz="1500" b="0" i="0" u="none" strike="noStrike" dirty="0">
                          <a:solidFill>
                            <a:srgbClr val="000000"/>
                          </a:solidFill>
                          <a:effectLst/>
                          <a:latin typeface="Times New Roman" panose="02020603050405020304" pitchFamily="18" charset="0"/>
                        </a:rPr>
                        <a:t>Current</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ctr" fontAlgn="b">
                        <a:buNone/>
                      </a:pPr>
                      <a:r>
                        <a:rPr lang="en-US" sz="1500" b="0" i="0" u="none" strike="noStrike" dirty="0">
                          <a:solidFill>
                            <a:srgbClr val="000000"/>
                          </a:solidFill>
                          <a:effectLst/>
                          <a:latin typeface="Times New Roman" panose="02020603050405020304" pitchFamily="18" charset="0"/>
                        </a:rPr>
                        <a:t>Increase</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ctr" fontAlgn="b">
                        <a:buNone/>
                      </a:pPr>
                      <a:r>
                        <a:rPr lang="en-US" sz="1500" b="0" i="0" u="none" strike="noStrike" dirty="0">
                          <a:solidFill>
                            <a:srgbClr val="000000"/>
                          </a:solidFill>
                          <a:effectLst/>
                          <a:latin typeface="Times New Roman" panose="02020603050405020304" pitchFamily="18" charset="0"/>
                        </a:rPr>
                        <a:t>New Bill</a:t>
                      </a: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500" b="1" i="0" u="none" strike="noStrike" dirty="0">
                          <a:solidFill>
                            <a:srgbClr val="000000"/>
                          </a:solidFill>
                          <a:effectLst/>
                          <a:latin typeface="Times New Roman" panose="02020603050405020304" pitchFamily="18" charset="0"/>
                        </a:rPr>
                        <a:t>1000 kWH</a:t>
                      </a: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n-US" sz="1500" b="0" i="0" u="none" strike="noStrike" dirty="0">
                          <a:solidFill>
                            <a:srgbClr val="000000"/>
                          </a:solidFill>
                          <a:effectLst/>
                          <a:latin typeface="Times New Roman" panose="02020603050405020304" pitchFamily="18" charset="0"/>
                        </a:rPr>
                        <a:t>Current</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ctr" fontAlgn="b">
                        <a:buNone/>
                      </a:pPr>
                      <a:r>
                        <a:rPr lang="en-US" sz="1500" b="0" i="0" u="none" strike="noStrike" dirty="0">
                          <a:solidFill>
                            <a:srgbClr val="000000"/>
                          </a:solidFill>
                          <a:effectLst/>
                          <a:latin typeface="Times New Roman" panose="02020603050405020304" pitchFamily="18" charset="0"/>
                        </a:rPr>
                        <a:t>Increase</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ctr" fontAlgn="b">
                        <a:buNone/>
                      </a:pPr>
                      <a:r>
                        <a:rPr lang="en-US" sz="1500" b="0" i="0" u="none" strike="noStrike" dirty="0">
                          <a:solidFill>
                            <a:srgbClr val="000000"/>
                          </a:solidFill>
                          <a:effectLst/>
                          <a:latin typeface="Times New Roman" panose="02020603050405020304" pitchFamily="18" charset="0"/>
                        </a:rPr>
                        <a:t>New Bill</a:t>
                      </a: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8751035"/>
                  </a:ext>
                </a:extLst>
              </a:tr>
              <a:tr h="515400">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Customer Charge</a:t>
                      </a: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6.85</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0.88</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7.73</a:t>
                      </a: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Customer Charge</a:t>
                      </a: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6.85</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0.88</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7.73</a:t>
                      </a: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65574095"/>
                  </a:ext>
                </a:extLst>
              </a:tr>
              <a:tr h="282801">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kWh</a:t>
                      </a: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72.80</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9.39</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82.19</a:t>
                      </a: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kWh</a:t>
                      </a: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121.33</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15.65</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136.98</a:t>
                      </a: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9728413"/>
                  </a:ext>
                </a:extLst>
              </a:tr>
              <a:tr h="282801">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79.65</a:t>
                      </a:r>
                      <a:endParaRPr lang="en-US" sz="2000" b="0" i="0" u="none" strike="noStrike" dirty="0">
                        <a:effectLst/>
                        <a:latin typeface="Arial" panose="020B0604020202020204" pitchFamily="34" charset="0"/>
                      </a:endParaRPr>
                    </a:p>
                  </a:txBody>
                  <a:tcPr marL="10328" marR="10328" marT="10328"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10.27</a:t>
                      </a:r>
                      <a:endParaRPr lang="en-US" sz="2000" b="0" i="0" u="none" strike="noStrike" dirty="0">
                        <a:effectLst/>
                        <a:latin typeface="Arial" panose="020B0604020202020204" pitchFamily="34" charset="0"/>
                      </a:endParaRPr>
                    </a:p>
                  </a:txBody>
                  <a:tcPr marL="10328" marR="10328" marT="10328"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89.92</a:t>
                      </a: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128.18</a:t>
                      </a:r>
                      <a:endParaRPr lang="en-US" sz="2000" b="0" i="0" u="none" strike="noStrike" dirty="0">
                        <a:effectLst/>
                        <a:latin typeface="Arial" panose="020B0604020202020204" pitchFamily="34" charset="0"/>
                      </a:endParaRPr>
                    </a:p>
                  </a:txBody>
                  <a:tcPr marL="10328" marR="10328" marT="10328"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16.54</a:t>
                      </a:r>
                      <a:endParaRPr lang="en-US" sz="2000" b="0" i="0" u="none" strike="noStrike" dirty="0">
                        <a:effectLst/>
                        <a:latin typeface="Arial" panose="020B0604020202020204" pitchFamily="34" charset="0"/>
                      </a:endParaRPr>
                    </a:p>
                  </a:txBody>
                  <a:tcPr marL="10328" marR="10328" marT="10328"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144.72</a:t>
                      </a: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985434152"/>
                  </a:ext>
                </a:extLst>
              </a:tr>
              <a:tr h="282801">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92156031"/>
                  </a:ext>
                </a:extLst>
              </a:tr>
              <a:tr h="515400">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Increase per Year</a:t>
                      </a: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123.30</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Increase per Year</a:t>
                      </a: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198.42</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96405696"/>
                  </a:ext>
                </a:extLst>
              </a:tr>
              <a:tr h="515400">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Increase per Day</a:t>
                      </a: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0.34</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Increase per Day</a:t>
                      </a:r>
                      <a:endParaRPr lang="en-US" sz="2000" b="0" i="0" u="none" strike="noStrike" dirty="0">
                        <a:effectLst/>
                        <a:latin typeface="Arial" panose="020B0604020202020204" pitchFamily="34" charset="0"/>
                      </a:endParaRPr>
                    </a:p>
                  </a:txBody>
                  <a:tcPr marL="10328" marR="10328" marT="1032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1500" b="0" i="0" u="none" strike="noStrike" dirty="0">
                          <a:solidFill>
                            <a:srgbClr val="000000"/>
                          </a:solidFill>
                          <a:effectLst/>
                          <a:latin typeface="Times New Roman" panose="02020603050405020304" pitchFamily="18" charset="0"/>
                        </a:rPr>
                        <a:t>0.54</a:t>
                      </a:r>
                      <a:endParaRPr lang="en-US" sz="2000" b="0" i="0" u="none" strike="noStrike" dirty="0">
                        <a:effectLst/>
                        <a:latin typeface="Arial" panose="020B0604020202020204" pitchFamily="34" charset="0"/>
                      </a:endParaRPr>
                    </a:p>
                  </a:txBody>
                  <a:tcPr marL="10328" marR="10328" marT="10328"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n-US" sz="1500" b="0" i="0" u="none" strike="noStrike" dirty="0">
                          <a:solidFill>
                            <a:srgbClr val="000000"/>
                          </a:solidFill>
                          <a:effectLst/>
                          <a:latin typeface="Times New Roman" panose="02020603050405020304" pitchFamily="18" charset="0"/>
                        </a:rPr>
                        <a:t> </a:t>
                      </a:r>
                      <a:endParaRPr lang="en-US" sz="2000" b="0" i="0" u="none" strike="noStrike" dirty="0">
                        <a:effectLst/>
                        <a:latin typeface="Arial" panose="020B0604020202020204" pitchFamily="34" charset="0"/>
                      </a:endParaRPr>
                    </a:p>
                  </a:txBody>
                  <a:tcPr marL="10328" marR="10328" marT="1032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3497671"/>
                  </a:ext>
                </a:extLst>
              </a:tr>
            </a:tbl>
          </a:graphicData>
        </a:graphic>
      </p:graphicFrame>
    </p:spTree>
    <p:extLst>
      <p:ext uri="{BB962C8B-B14F-4D97-AF65-F5344CB8AC3E}">
        <p14:creationId xmlns:p14="http://schemas.microsoft.com/office/powerpoint/2010/main" val="385182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8448-6906-4B23-E101-23FFA04D2F5B}"/>
              </a:ext>
            </a:extLst>
          </p:cNvPr>
          <p:cNvSpPr>
            <a:spLocks noGrp="1"/>
          </p:cNvSpPr>
          <p:nvPr>
            <p:ph type="title"/>
          </p:nvPr>
        </p:nvSpPr>
        <p:spPr/>
        <p:txBody>
          <a:bodyPr/>
          <a:lstStyle/>
          <a:p>
            <a:pPr algn="ctr"/>
            <a:r>
              <a:rPr lang="en-US" dirty="0"/>
              <a:t>Swanton Electric Comparisons</a:t>
            </a:r>
          </a:p>
        </p:txBody>
      </p:sp>
      <p:graphicFrame>
        <p:nvGraphicFramePr>
          <p:cNvPr id="4" name="Content Placeholder 3">
            <a:extLst>
              <a:ext uri="{FF2B5EF4-FFF2-40B4-BE49-F238E27FC236}">
                <a16:creationId xmlns:a16="http://schemas.microsoft.com/office/drawing/2014/main" id="{FEBACECE-2456-DD17-4532-DC196582F6E3}"/>
              </a:ext>
            </a:extLst>
          </p:cNvPr>
          <p:cNvGraphicFramePr>
            <a:graphicFrameLocks noGrp="1" noChangeAspect="1"/>
          </p:cNvGraphicFramePr>
          <p:nvPr>
            <p:ph idx="1"/>
            <p:extLst>
              <p:ext uri="{D42A27DB-BD31-4B8C-83A1-F6EECF244321}">
                <p14:modId xmlns:p14="http://schemas.microsoft.com/office/powerpoint/2010/main" val="2502354258"/>
              </p:ext>
            </p:extLst>
          </p:nvPr>
        </p:nvGraphicFramePr>
        <p:xfrm>
          <a:off x="628650" y="1965325"/>
          <a:ext cx="7886700" cy="4070350"/>
        </p:xfrm>
        <a:graphic>
          <a:graphicData uri="http://schemas.openxmlformats.org/presentationml/2006/ole">
            <mc:AlternateContent xmlns:mc="http://schemas.openxmlformats.org/markup-compatibility/2006">
              <mc:Choice xmlns:v="urn:schemas-microsoft-com:vml" Requires="v">
                <p:oleObj name="Worksheet" r:id="rId2" imgW="10077539" imgH="5200532" progId="Excel.Sheet.12">
                  <p:embed/>
                </p:oleObj>
              </mc:Choice>
              <mc:Fallback>
                <p:oleObj name="Worksheet" r:id="rId2" imgW="10077539" imgH="5200532" progId="Excel.Sheet.12">
                  <p:embed/>
                  <p:pic>
                    <p:nvPicPr>
                      <p:cNvPr id="0" name=""/>
                      <p:cNvPicPr/>
                      <p:nvPr/>
                    </p:nvPicPr>
                    <p:blipFill>
                      <a:blip r:embed="rId3"/>
                      <a:stretch>
                        <a:fillRect/>
                      </a:stretch>
                    </p:blipFill>
                    <p:spPr>
                      <a:xfrm>
                        <a:off x="628650" y="1965325"/>
                        <a:ext cx="7886700" cy="4070350"/>
                      </a:xfrm>
                      <a:prstGeom prst="rect">
                        <a:avLst/>
                      </a:prstGeom>
                    </p:spPr>
                  </p:pic>
                </p:oleObj>
              </mc:Fallback>
            </mc:AlternateContent>
          </a:graphicData>
        </a:graphic>
      </p:graphicFrame>
    </p:spTree>
    <p:extLst>
      <p:ext uri="{BB962C8B-B14F-4D97-AF65-F5344CB8AC3E}">
        <p14:creationId xmlns:p14="http://schemas.microsoft.com/office/powerpoint/2010/main" val="2479312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481783-1D31-35FF-ABF3-088D809CE17A}"/>
              </a:ext>
            </a:extLst>
          </p:cNvPr>
          <p:cNvSpPr>
            <a:spLocks noGrp="1"/>
          </p:cNvSpPr>
          <p:nvPr>
            <p:ph type="title"/>
          </p:nvPr>
        </p:nvSpPr>
        <p:spPr>
          <a:xfrm>
            <a:off x="439858" y="1683756"/>
            <a:ext cx="2336449" cy="2396359"/>
          </a:xfrm>
        </p:spPr>
        <p:txBody>
          <a:bodyPr anchor="b">
            <a:normAutofit/>
          </a:bodyPr>
          <a:lstStyle/>
          <a:p>
            <a:pPr algn="r"/>
            <a:r>
              <a:rPr lang="en-US" sz="3500" dirty="0">
                <a:solidFill>
                  <a:srgbClr val="FFFFFF"/>
                </a:solidFill>
              </a:rPr>
              <a:t>Additional Benefits</a:t>
            </a:r>
          </a:p>
        </p:txBody>
      </p:sp>
      <p:graphicFrame>
        <p:nvGraphicFramePr>
          <p:cNvPr id="5" name="Content Placeholder 2">
            <a:extLst>
              <a:ext uri="{FF2B5EF4-FFF2-40B4-BE49-F238E27FC236}">
                <a16:creationId xmlns:a16="http://schemas.microsoft.com/office/drawing/2014/main" id="{EE2F3D61-A8BD-3E2C-B524-29ED03F1D48B}"/>
              </a:ext>
            </a:extLst>
          </p:cNvPr>
          <p:cNvGraphicFramePr>
            <a:graphicFrameLocks noGrp="1"/>
          </p:cNvGraphicFramePr>
          <p:nvPr>
            <p:ph idx="1"/>
            <p:extLst>
              <p:ext uri="{D42A27DB-BD31-4B8C-83A1-F6EECF244321}">
                <p14:modId xmlns:p14="http://schemas.microsoft.com/office/powerpoint/2010/main" val="9342736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2950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13EF16-81D4-081D-7C11-428A611A4E1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0FDD5B-61ED-6B64-2713-A263DAFFDBA0}"/>
              </a:ext>
            </a:extLst>
          </p:cNvPr>
          <p:cNvSpPr>
            <a:spLocks noGrp="1"/>
          </p:cNvSpPr>
          <p:nvPr>
            <p:ph type="title"/>
          </p:nvPr>
        </p:nvSpPr>
        <p:spPr>
          <a:xfrm>
            <a:off x="439858" y="1683756"/>
            <a:ext cx="2336449" cy="2396359"/>
          </a:xfrm>
        </p:spPr>
        <p:txBody>
          <a:bodyPr anchor="b">
            <a:normAutofit/>
          </a:bodyPr>
          <a:lstStyle/>
          <a:p>
            <a:pPr algn="r"/>
            <a:r>
              <a:rPr lang="en-US" sz="3500" dirty="0">
                <a:solidFill>
                  <a:srgbClr val="FFFFFF"/>
                </a:solidFill>
              </a:rPr>
              <a:t>Additional Benefits</a:t>
            </a:r>
          </a:p>
        </p:txBody>
      </p:sp>
      <p:graphicFrame>
        <p:nvGraphicFramePr>
          <p:cNvPr id="5" name="Content Placeholder 2">
            <a:extLst>
              <a:ext uri="{FF2B5EF4-FFF2-40B4-BE49-F238E27FC236}">
                <a16:creationId xmlns:a16="http://schemas.microsoft.com/office/drawing/2014/main" id="{DA7D697C-EBC7-7556-CF55-FC76764B20B1}"/>
              </a:ext>
            </a:extLst>
          </p:cNvPr>
          <p:cNvGraphicFramePr>
            <a:graphicFrameLocks noGrp="1"/>
          </p:cNvGraphicFramePr>
          <p:nvPr>
            <p:ph idx="1"/>
            <p:extLst>
              <p:ext uri="{D42A27DB-BD31-4B8C-83A1-F6EECF244321}">
                <p14:modId xmlns:p14="http://schemas.microsoft.com/office/powerpoint/2010/main" val="382242074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8880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erial view of a building and parking lot&#10;&#10;Description automatically generated">
            <a:extLst>
              <a:ext uri="{FF2B5EF4-FFF2-40B4-BE49-F238E27FC236}">
                <a16:creationId xmlns:a16="http://schemas.microsoft.com/office/drawing/2014/main" id="{1832E3F8-5DB2-61B3-594D-5E338EDFADBC}"/>
              </a:ext>
            </a:extLst>
          </p:cNvPr>
          <p:cNvPicPr>
            <a:picLocks noChangeAspect="1"/>
          </p:cNvPicPr>
          <p:nvPr/>
        </p:nvPicPr>
        <p:blipFill>
          <a:blip r:embed="rId2" cstate="print">
            <a:extLst>
              <a:ext uri="{28A0092B-C50C-407E-A947-70E740481C1C}">
                <a14:useLocalDpi xmlns:a14="http://schemas.microsoft.com/office/drawing/2010/main" val="0"/>
              </a:ext>
            </a:extLst>
          </a:blip>
          <a:srcRect l="3247" r="21753"/>
          <a:stretch/>
        </p:blipFill>
        <p:spPr>
          <a:xfrm>
            <a:off x="0" y="0"/>
            <a:ext cx="9143980" cy="6857990"/>
          </a:xfrm>
          <a:prstGeom prst="rect">
            <a:avLst/>
          </a:prstGeom>
        </p:spPr>
      </p:pic>
      <p:sp>
        <p:nvSpPr>
          <p:cNvPr id="22" name="Rectangle 2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09E3207-4664-C840-A814-6C64329A27E3}"/>
              </a:ext>
            </a:extLst>
          </p:cNvPr>
          <p:cNvSpPr txBox="1"/>
          <p:nvPr/>
        </p:nvSpPr>
        <p:spPr>
          <a:xfrm>
            <a:off x="392906" y="5317240"/>
            <a:ext cx="8408194"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100" spc="600" dirty="0">
                <a:solidFill>
                  <a:schemeClr val="tx1">
                    <a:lumMod val="85000"/>
                    <a:lumOff val="15000"/>
                  </a:schemeClr>
                </a:solidFill>
                <a:latin typeface="+mj-lt"/>
                <a:ea typeface="+mj-ea"/>
                <a:cs typeface="+mj-cs"/>
              </a:rPr>
              <a:t>QUESTIONS/TOUR?</a:t>
            </a:r>
          </a:p>
        </p:txBody>
      </p:sp>
      <p:cxnSp>
        <p:nvCxnSpPr>
          <p:cNvPr id="24" name="Straight Connector 2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blue oval with white swans and yellow text&#10;&#10;Description automatically generated">
            <a:extLst>
              <a:ext uri="{FF2B5EF4-FFF2-40B4-BE49-F238E27FC236}">
                <a16:creationId xmlns:a16="http://schemas.microsoft.com/office/drawing/2014/main" id="{F0294B4B-0737-659D-2E59-FAC634F71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07" y="172270"/>
            <a:ext cx="1147814" cy="765209"/>
          </a:xfrm>
          <a:prstGeom prst="rect">
            <a:avLst/>
          </a:prstGeom>
        </p:spPr>
      </p:pic>
    </p:spTree>
    <p:extLst>
      <p:ext uri="{BB962C8B-B14F-4D97-AF65-F5344CB8AC3E}">
        <p14:creationId xmlns:p14="http://schemas.microsoft.com/office/powerpoint/2010/main" val="181670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C6E4E-B1CE-AFA3-3269-5D966AFC21FF}"/>
            </a:ext>
          </a:extLst>
        </p:cNvPr>
        <p:cNvGrpSpPr/>
        <p:nvPr/>
      </p:nvGrpSpPr>
      <p:grpSpPr>
        <a:xfrm>
          <a:off x="0" y="0"/>
          <a:ext cx="0" cy="0"/>
          <a:chOff x="0" y="0"/>
          <a:chExt cx="0" cy="0"/>
        </a:xfrm>
      </p:grpSpPr>
      <p:pic>
        <p:nvPicPr>
          <p:cNvPr id="28" name="Picture 27" descr="A person in a blue shirt&#10;&#10;Description automatically generated">
            <a:extLst>
              <a:ext uri="{FF2B5EF4-FFF2-40B4-BE49-F238E27FC236}">
                <a16:creationId xmlns:a16="http://schemas.microsoft.com/office/drawing/2014/main" id="{1234E178-8744-2590-7A5F-65D4988381F2}"/>
              </a:ext>
            </a:extLst>
          </p:cNvPr>
          <p:cNvPicPr>
            <a:picLocks noChangeAspect="1"/>
          </p:cNvPicPr>
          <p:nvPr/>
        </p:nvPicPr>
        <p:blipFill>
          <a:blip r:embed="rId3" cstate="print">
            <a:extLst>
              <a:ext uri="{28A0092B-C50C-407E-A947-70E740481C1C}">
                <a14:useLocalDpi xmlns:a14="http://schemas.microsoft.com/office/drawing/2010/main" val="0"/>
              </a:ext>
            </a:extLst>
          </a:blip>
          <a:srcRect b="4447"/>
          <a:stretch/>
        </p:blipFill>
        <p:spPr>
          <a:xfrm>
            <a:off x="7275488" y="4681731"/>
            <a:ext cx="1254415" cy="1198619"/>
          </a:xfrm>
          <a:prstGeom prst="rect">
            <a:avLst/>
          </a:prstGeom>
        </p:spPr>
      </p:pic>
      <p:pic>
        <p:nvPicPr>
          <p:cNvPr id="3" name="Picture 2" descr="A blue oval with white swans and yellow text&#10;&#10;Description automatically generated">
            <a:extLst>
              <a:ext uri="{FF2B5EF4-FFF2-40B4-BE49-F238E27FC236}">
                <a16:creationId xmlns:a16="http://schemas.microsoft.com/office/drawing/2014/main" id="{1F8A3405-98D0-5ADC-D4A7-5ED8B8E74A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07" y="172270"/>
            <a:ext cx="1147814" cy="765209"/>
          </a:xfrm>
          <a:prstGeom prst="rect">
            <a:avLst/>
          </a:prstGeom>
        </p:spPr>
      </p:pic>
      <p:sp>
        <p:nvSpPr>
          <p:cNvPr id="4" name="Rectangle 3">
            <a:extLst>
              <a:ext uri="{FF2B5EF4-FFF2-40B4-BE49-F238E27FC236}">
                <a16:creationId xmlns:a16="http://schemas.microsoft.com/office/drawing/2014/main" id="{CC1F2592-23E7-1CD2-A07B-DCAFF391F07B}"/>
              </a:ext>
            </a:extLst>
          </p:cNvPr>
          <p:cNvSpPr/>
          <p:nvPr/>
        </p:nvSpPr>
        <p:spPr>
          <a:xfrm>
            <a:off x="572664" y="4132158"/>
            <a:ext cx="8017867" cy="369332"/>
          </a:xfrm>
          <a:prstGeom prst="rect">
            <a:avLst/>
          </a:prstGeom>
        </p:spPr>
        <p:txBody>
          <a:bodyPr wrap="square">
            <a:spAutoFit/>
          </a:bodyPr>
          <a:lstStyle/>
          <a:p>
            <a:pPr marR="0" lvl="0">
              <a:spcBef>
                <a:spcPts val="0"/>
              </a:spcBef>
              <a:spcAft>
                <a:spcPts val="0"/>
              </a:spcAft>
            </a:pPr>
            <a:r>
              <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rPr>
              <a:t>The Design &amp; Construction Team</a:t>
            </a:r>
          </a:p>
        </p:txBody>
      </p:sp>
      <p:sp>
        <p:nvSpPr>
          <p:cNvPr id="5" name="TextBox 4">
            <a:extLst>
              <a:ext uri="{FF2B5EF4-FFF2-40B4-BE49-F238E27FC236}">
                <a16:creationId xmlns:a16="http://schemas.microsoft.com/office/drawing/2014/main" id="{1D571E2E-E692-8D19-E8E8-0C7728E97851}"/>
              </a:ext>
            </a:extLst>
          </p:cNvPr>
          <p:cNvSpPr txBox="1"/>
          <p:nvPr/>
        </p:nvSpPr>
        <p:spPr>
          <a:xfrm>
            <a:off x="1315228" y="308653"/>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pic>
        <p:nvPicPr>
          <p:cNvPr id="18" name="Graphic 17">
            <a:extLst>
              <a:ext uri="{FF2B5EF4-FFF2-40B4-BE49-F238E27FC236}">
                <a16:creationId xmlns:a16="http://schemas.microsoft.com/office/drawing/2014/main" id="{83F42E54-00F0-9D5A-BF21-1C076C8530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0228" y="7606023"/>
            <a:ext cx="2129009" cy="955245"/>
          </a:xfrm>
          <a:prstGeom prst="rect">
            <a:avLst/>
          </a:prstGeom>
        </p:spPr>
      </p:pic>
      <p:sp>
        <p:nvSpPr>
          <p:cNvPr id="13" name="Rectangle 12">
            <a:extLst>
              <a:ext uri="{FF2B5EF4-FFF2-40B4-BE49-F238E27FC236}">
                <a16:creationId xmlns:a16="http://schemas.microsoft.com/office/drawing/2014/main" id="{F8D4891A-9083-4B8F-C8AA-C740870D66FE}"/>
              </a:ext>
            </a:extLst>
          </p:cNvPr>
          <p:cNvSpPr/>
          <p:nvPr/>
        </p:nvSpPr>
        <p:spPr>
          <a:xfrm>
            <a:off x="6529335" y="7923935"/>
            <a:ext cx="1510986" cy="614017"/>
          </a:xfrm>
          <a:prstGeom prst="rect">
            <a:avLst/>
          </a:prstGeom>
          <a:solidFill>
            <a:srgbClr val="00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43777CD-59F5-20EF-79F9-8F086F780E11}"/>
              </a:ext>
            </a:extLst>
          </p:cNvPr>
          <p:cNvSpPr txBox="1"/>
          <p:nvPr/>
        </p:nvSpPr>
        <p:spPr>
          <a:xfrm>
            <a:off x="6529335" y="7949242"/>
            <a:ext cx="1433008" cy="420432"/>
          </a:xfrm>
          <a:prstGeom prst="rect">
            <a:avLst/>
          </a:prstGeom>
          <a:noFill/>
        </p:spPr>
        <p:txBody>
          <a:bodyPr wrap="square" lIns="91440" tIns="4572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Myriad Pro" panose="020B0503030403020204" pitchFamily="34" charset="0"/>
              </a:rPr>
              <a:t>Sean Connor</a:t>
            </a:r>
            <a:endParaRPr kumimoji="0" lang="en-US" sz="12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Project Manager</a:t>
            </a:r>
          </a:p>
        </p:txBody>
      </p:sp>
      <p:sp>
        <p:nvSpPr>
          <p:cNvPr id="20" name="Rectangle 19">
            <a:extLst>
              <a:ext uri="{FF2B5EF4-FFF2-40B4-BE49-F238E27FC236}">
                <a16:creationId xmlns:a16="http://schemas.microsoft.com/office/drawing/2014/main" id="{ACA233B1-D3E7-E93D-2014-C7681698CC3F}"/>
              </a:ext>
            </a:extLst>
          </p:cNvPr>
          <p:cNvSpPr/>
          <p:nvPr/>
        </p:nvSpPr>
        <p:spPr>
          <a:xfrm>
            <a:off x="8129645" y="7923935"/>
            <a:ext cx="1510986" cy="614017"/>
          </a:xfrm>
          <a:prstGeom prst="rect">
            <a:avLst/>
          </a:prstGeom>
          <a:solidFill>
            <a:srgbClr val="00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ECE6408-AA08-E741-2651-E24799CF97BF}"/>
              </a:ext>
            </a:extLst>
          </p:cNvPr>
          <p:cNvSpPr txBox="1"/>
          <p:nvPr/>
        </p:nvSpPr>
        <p:spPr>
          <a:xfrm>
            <a:off x="8129645" y="7949242"/>
            <a:ext cx="1433008" cy="420432"/>
          </a:xfrm>
          <a:prstGeom prst="rect">
            <a:avLst/>
          </a:prstGeom>
          <a:noFill/>
        </p:spPr>
        <p:txBody>
          <a:bodyPr wrap="square" lIns="91440" tIns="4572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Myriad Pro" panose="020B0503030403020204" pitchFamily="34" charset="0"/>
              </a:rPr>
              <a:t>Sean Connor</a:t>
            </a:r>
            <a:endParaRPr kumimoji="0" lang="en-US" sz="12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Project Manager</a:t>
            </a:r>
          </a:p>
        </p:txBody>
      </p:sp>
      <p:pic>
        <p:nvPicPr>
          <p:cNvPr id="9" name="Picture 8" descr="A person in a plaid shirt&#10;&#10;Description automatically generated">
            <a:extLst>
              <a:ext uri="{FF2B5EF4-FFF2-40B4-BE49-F238E27FC236}">
                <a16:creationId xmlns:a16="http://schemas.microsoft.com/office/drawing/2014/main" id="{FBE560A0-FE1B-B028-6F48-D2A9518D9BB6}"/>
              </a:ext>
            </a:extLst>
          </p:cNvPr>
          <p:cNvPicPr>
            <a:picLocks noChangeAspect="1"/>
          </p:cNvPicPr>
          <p:nvPr/>
        </p:nvPicPr>
        <p:blipFill>
          <a:blip r:embed="rId7" cstate="print">
            <a:extLst>
              <a:ext uri="{28A0092B-C50C-407E-A947-70E740481C1C}">
                <a14:useLocalDpi xmlns:a14="http://schemas.microsoft.com/office/drawing/2010/main" val="0"/>
              </a:ext>
            </a:extLst>
          </a:blip>
          <a:srcRect l="22413" t="11681" r="17400" b="49199"/>
          <a:stretch/>
        </p:blipFill>
        <p:spPr>
          <a:xfrm>
            <a:off x="2047121" y="4685356"/>
            <a:ext cx="1217152" cy="1186698"/>
          </a:xfrm>
          <a:prstGeom prst="rect">
            <a:avLst/>
          </a:prstGeom>
        </p:spPr>
      </p:pic>
      <p:sp>
        <p:nvSpPr>
          <p:cNvPr id="35" name="Rectangle 34">
            <a:extLst>
              <a:ext uri="{FF2B5EF4-FFF2-40B4-BE49-F238E27FC236}">
                <a16:creationId xmlns:a16="http://schemas.microsoft.com/office/drawing/2014/main" id="{5A7B527C-BD69-76EE-FF36-7B1AC20E1C5A}"/>
              </a:ext>
            </a:extLst>
          </p:cNvPr>
          <p:cNvSpPr/>
          <p:nvPr/>
        </p:nvSpPr>
        <p:spPr>
          <a:xfrm>
            <a:off x="2047244" y="5872785"/>
            <a:ext cx="1217029" cy="504738"/>
          </a:xfrm>
          <a:prstGeom prst="rect">
            <a:avLst/>
          </a:prstGeom>
          <a:solidFill>
            <a:srgbClr val="FCBD1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6DFB73FE-7CE1-69CD-BE29-D76B9268988C}"/>
              </a:ext>
            </a:extLst>
          </p:cNvPr>
          <p:cNvSpPr txBox="1"/>
          <p:nvPr/>
        </p:nvSpPr>
        <p:spPr>
          <a:xfrm>
            <a:off x="2047244" y="5844727"/>
            <a:ext cx="1171880" cy="321711"/>
          </a:xfrm>
          <a:prstGeom prst="rect">
            <a:avLst/>
          </a:prstGeom>
          <a:noFill/>
        </p:spPr>
        <p:txBody>
          <a:bodyPr wrap="square" lIns="91440" tIns="4572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EFEFE"/>
                </a:solidFill>
                <a:effectLst/>
                <a:uLnTx/>
                <a:uFillTx/>
                <a:latin typeface="Myriad Pro"/>
                <a:ea typeface="+mn-ea"/>
                <a:cs typeface="+mn-cs"/>
              </a:rPr>
              <a:t>Steve Roy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EFEFE"/>
                </a:solidFill>
                <a:effectLst/>
                <a:uLnTx/>
                <a:uFillTx/>
                <a:latin typeface="Myriad Pro"/>
                <a:ea typeface="+mn-ea"/>
                <a:cs typeface="+mn-cs"/>
              </a:rPr>
              <a:t>Vice President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FEFEFE"/>
                </a:solidFill>
                <a:latin typeface="Myriad Pro"/>
              </a:rPr>
              <a:t>Wiemann Lamphere</a:t>
            </a:r>
            <a:endParaRPr kumimoji="0" lang="en-US" sz="900" b="0" i="0" u="none" strike="noStrike" kern="1200" cap="none" spc="0" normalizeH="0" baseline="0" noProof="0" dirty="0">
              <a:ln>
                <a:noFill/>
              </a:ln>
              <a:solidFill>
                <a:srgbClr val="FEFEFE"/>
              </a:solidFill>
              <a:effectLst/>
              <a:uLnTx/>
              <a:uFillTx/>
              <a:latin typeface="Myriad Pro"/>
              <a:ea typeface="+mn-ea"/>
              <a:cs typeface="+mn-cs"/>
            </a:endParaRPr>
          </a:p>
        </p:txBody>
      </p:sp>
      <p:pic>
        <p:nvPicPr>
          <p:cNvPr id="21" name="Picture 20" descr="A person sitting at a table with a blueprint&#10;&#10;Description automatically generated">
            <a:extLst>
              <a:ext uri="{FF2B5EF4-FFF2-40B4-BE49-F238E27FC236}">
                <a16:creationId xmlns:a16="http://schemas.microsoft.com/office/drawing/2014/main" id="{E591FE7D-1939-5DEA-A8C7-50E676BBADEA}"/>
              </a:ext>
            </a:extLst>
          </p:cNvPr>
          <p:cNvPicPr>
            <a:picLocks noChangeAspect="1"/>
          </p:cNvPicPr>
          <p:nvPr/>
        </p:nvPicPr>
        <p:blipFill>
          <a:blip r:embed="rId8" cstate="print">
            <a:extLst>
              <a:ext uri="{28A0092B-C50C-407E-A947-70E740481C1C}">
                <a14:useLocalDpi xmlns:a14="http://schemas.microsoft.com/office/drawing/2010/main" val="0"/>
              </a:ext>
            </a:extLst>
          </a:blip>
          <a:srcRect b="5835"/>
          <a:stretch/>
        </p:blipFill>
        <p:spPr>
          <a:xfrm>
            <a:off x="4665003" y="4685356"/>
            <a:ext cx="1214373" cy="1194994"/>
          </a:xfrm>
          <a:prstGeom prst="rect">
            <a:avLst/>
          </a:prstGeom>
        </p:spPr>
      </p:pic>
      <p:sp>
        <p:nvSpPr>
          <p:cNvPr id="33" name="Rectangle 32">
            <a:extLst>
              <a:ext uri="{FF2B5EF4-FFF2-40B4-BE49-F238E27FC236}">
                <a16:creationId xmlns:a16="http://schemas.microsoft.com/office/drawing/2014/main" id="{095FE8D4-B04C-0A29-B607-268A96053AA1}"/>
              </a:ext>
            </a:extLst>
          </p:cNvPr>
          <p:cNvSpPr/>
          <p:nvPr/>
        </p:nvSpPr>
        <p:spPr>
          <a:xfrm>
            <a:off x="4670046" y="5880350"/>
            <a:ext cx="1214378" cy="504710"/>
          </a:xfrm>
          <a:prstGeom prst="rect">
            <a:avLst/>
          </a:prstGeom>
          <a:solidFill>
            <a:srgbClr val="005F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E900D70F-39A5-07B8-D3EF-F1AC25479F5B}"/>
              </a:ext>
            </a:extLst>
          </p:cNvPr>
          <p:cNvSpPr txBox="1"/>
          <p:nvPr/>
        </p:nvSpPr>
        <p:spPr>
          <a:xfrm>
            <a:off x="4670046" y="5859331"/>
            <a:ext cx="1283645" cy="325463"/>
          </a:xfrm>
          <a:prstGeom prst="rect">
            <a:avLst/>
          </a:prstGeom>
          <a:noFill/>
        </p:spPr>
        <p:txBody>
          <a:bodyPr wrap="square" lIns="91440" tIns="4572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Myriad Pro"/>
              </a:rPr>
              <a:t>Mike</a:t>
            </a:r>
            <a:r>
              <a:rPr kumimoji="0" lang="en-US" sz="1200" b="1" i="0" u="none" strike="noStrike" kern="1200" cap="none" spc="0" normalizeH="0" baseline="0" noProof="0" dirty="0">
                <a:ln>
                  <a:noFill/>
                </a:ln>
                <a:solidFill>
                  <a:prstClr val="white"/>
                </a:solidFill>
                <a:effectLst/>
                <a:uLnTx/>
                <a:uFillTx/>
                <a:latin typeface="Myriad Pro"/>
                <a:ea typeface="+mn-ea"/>
                <a:cs typeface="+mn-cs"/>
              </a:rPr>
              <a:t> Connor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prstClr val="white"/>
                </a:solidFill>
                <a:latin typeface="Myriad Pro"/>
              </a:rPr>
              <a:t>Partner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Myriad Pro"/>
                <a:ea typeface="+mn-ea"/>
                <a:cs typeface="+mn-cs"/>
              </a:rPr>
              <a:t>Connor Contracting</a:t>
            </a:r>
          </a:p>
        </p:txBody>
      </p:sp>
      <p:pic>
        <p:nvPicPr>
          <p:cNvPr id="6" name="Picture 5" descr="A yellow and white logo&#10;&#10;Description automatically generated">
            <a:extLst>
              <a:ext uri="{FF2B5EF4-FFF2-40B4-BE49-F238E27FC236}">
                <a16:creationId xmlns:a16="http://schemas.microsoft.com/office/drawing/2014/main" id="{8FEF8EE0-C163-E17D-8E28-80F2AEA00E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6649" y="5378585"/>
            <a:ext cx="1375693" cy="973154"/>
          </a:xfrm>
          <a:prstGeom prst="rect">
            <a:avLst/>
          </a:prstGeom>
        </p:spPr>
      </p:pic>
      <p:pic>
        <p:nvPicPr>
          <p:cNvPr id="44" name="Picture 43" descr="A person smiling for a picture&#10;&#10;Description automatically generated">
            <a:extLst>
              <a:ext uri="{FF2B5EF4-FFF2-40B4-BE49-F238E27FC236}">
                <a16:creationId xmlns:a16="http://schemas.microsoft.com/office/drawing/2014/main" id="{D44F2881-1FDC-FA48-436D-87FE7F432B4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48" r="7220" b="8612"/>
          <a:stretch/>
        </p:blipFill>
        <p:spPr>
          <a:xfrm>
            <a:off x="3339053" y="4678572"/>
            <a:ext cx="1254416" cy="1186943"/>
          </a:xfrm>
          <a:prstGeom prst="rect">
            <a:avLst/>
          </a:prstGeom>
        </p:spPr>
      </p:pic>
      <p:sp>
        <p:nvSpPr>
          <p:cNvPr id="41" name="Rectangle 40">
            <a:extLst>
              <a:ext uri="{FF2B5EF4-FFF2-40B4-BE49-F238E27FC236}">
                <a16:creationId xmlns:a16="http://schemas.microsoft.com/office/drawing/2014/main" id="{FFE85B69-4333-1C9F-F139-54A9B4592973}"/>
              </a:ext>
            </a:extLst>
          </p:cNvPr>
          <p:cNvSpPr/>
          <p:nvPr/>
        </p:nvSpPr>
        <p:spPr>
          <a:xfrm>
            <a:off x="3339053" y="5866000"/>
            <a:ext cx="1256889" cy="511524"/>
          </a:xfrm>
          <a:prstGeom prst="rect">
            <a:avLst/>
          </a:prstGeom>
          <a:solidFill>
            <a:srgbClr val="FCBD1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B06866B3-5297-F01D-F7C5-085492D3CDA0}"/>
              </a:ext>
            </a:extLst>
          </p:cNvPr>
          <p:cNvSpPr txBox="1"/>
          <p:nvPr/>
        </p:nvSpPr>
        <p:spPr>
          <a:xfrm>
            <a:off x="3339054" y="5851730"/>
            <a:ext cx="1217152" cy="319764"/>
          </a:xfrm>
          <a:prstGeom prst="rect">
            <a:avLst/>
          </a:prstGeom>
          <a:noFill/>
        </p:spPr>
        <p:txBody>
          <a:bodyPr wrap="square" lIns="91440" tIns="45720" rIns="0" bIns="0" rtlCol="0" anchor="t">
            <a:noAutofit/>
          </a:bodyPr>
          <a:lstStyle/>
          <a:p>
            <a:pPr defTabSz="914400">
              <a:defRPr/>
            </a:pPr>
            <a:r>
              <a:rPr lang="en-US" sz="1200" b="1" dirty="0">
                <a:solidFill>
                  <a:srgbClr val="FEFEFE"/>
                </a:solidFill>
                <a:latin typeface="Myriad Pro"/>
              </a:rPr>
              <a:t>John Lamothe</a:t>
            </a:r>
            <a:endParaRPr lang="en-US" sz="1200" b="1" i="0" u="none" strike="noStrike" kern="1200" cap="none" spc="0" normalizeH="0" baseline="0" noProof="0" dirty="0">
              <a:ln>
                <a:noFill/>
              </a:ln>
              <a:solidFill>
                <a:srgbClr val="FEFEFE"/>
              </a:solidFill>
              <a:effectLst/>
              <a:uLnTx/>
              <a:uFillTx/>
              <a:latin typeface="Myriad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EFEFE"/>
                </a:solidFill>
                <a:effectLst/>
                <a:uLnTx/>
                <a:uFillTx/>
                <a:latin typeface="Myriad Pro"/>
              </a:rPr>
              <a:t>Project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FEFEFE"/>
                </a:solidFill>
                <a:latin typeface="Myriad Pro"/>
              </a:rPr>
              <a:t>Wiemann Lamphere</a:t>
            </a:r>
            <a:endParaRPr lang="en-US" sz="900" b="0" i="0" u="none" strike="noStrike" kern="1200" cap="none" spc="0" normalizeH="0" baseline="0" noProof="0" dirty="0">
              <a:ln>
                <a:noFill/>
              </a:ln>
              <a:solidFill>
                <a:srgbClr val="FEFEFE"/>
              </a:solidFill>
              <a:effectLst/>
              <a:uLnTx/>
              <a:uFillTx/>
              <a:latin typeface="Myriad Pro"/>
            </a:endParaRPr>
          </a:p>
        </p:txBody>
      </p:sp>
      <p:pic>
        <p:nvPicPr>
          <p:cNvPr id="12" name="Picture 11" descr="A person in a black shirt&#10;&#10;Description automatically generated">
            <a:extLst>
              <a:ext uri="{FF2B5EF4-FFF2-40B4-BE49-F238E27FC236}">
                <a16:creationId xmlns:a16="http://schemas.microsoft.com/office/drawing/2014/main" id="{DE7A8795-969A-B8AF-8CE5-FE360B17600E}"/>
              </a:ext>
            </a:extLst>
          </p:cNvPr>
          <p:cNvPicPr>
            <a:picLocks noChangeAspect="1"/>
          </p:cNvPicPr>
          <p:nvPr/>
        </p:nvPicPr>
        <p:blipFill>
          <a:blip r:embed="rId11" cstate="print">
            <a:extLst>
              <a:ext uri="{28A0092B-C50C-407E-A947-70E740481C1C}">
                <a14:useLocalDpi xmlns:a14="http://schemas.microsoft.com/office/drawing/2010/main" val="0"/>
              </a:ext>
            </a:extLst>
          </a:blip>
          <a:srcRect l="23173" t="12810" r="18816" b="50849"/>
          <a:stretch/>
        </p:blipFill>
        <p:spPr>
          <a:xfrm>
            <a:off x="3335810" y="4683007"/>
            <a:ext cx="1257658" cy="1189048"/>
          </a:xfrm>
          <a:prstGeom prst="rect">
            <a:avLst/>
          </a:prstGeom>
        </p:spPr>
      </p:pic>
      <p:sp>
        <p:nvSpPr>
          <p:cNvPr id="16" name="Rectangle 15">
            <a:extLst>
              <a:ext uri="{FF2B5EF4-FFF2-40B4-BE49-F238E27FC236}">
                <a16:creationId xmlns:a16="http://schemas.microsoft.com/office/drawing/2014/main" id="{5D764112-A935-7F41-B2C6-553AB93B41FD}"/>
              </a:ext>
            </a:extLst>
          </p:cNvPr>
          <p:cNvSpPr/>
          <p:nvPr/>
        </p:nvSpPr>
        <p:spPr>
          <a:xfrm>
            <a:off x="5953692" y="5873811"/>
            <a:ext cx="1259964" cy="512009"/>
          </a:xfrm>
          <a:prstGeom prst="rect">
            <a:avLst/>
          </a:prstGeom>
          <a:solidFill>
            <a:srgbClr val="00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444D310-3F2E-1B77-6024-54C30AD74642}"/>
              </a:ext>
            </a:extLst>
          </p:cNvPr>
          <p:cNvSpPr txBox="1"/>
          <p:nvPr/>
        </p:nvSpPr>
        <p:spPr>
          <a:xfrm>
            <a:off x="5953692" y="5858153"/>
            <a:ext cx="1194940" cy="350585"/>
          </a:xfrm>
          <a:prstGeom prst="rect">
            <a:avLst/>
          </a:prstGeom>
          <a:noFill/>
        </p:spPr>
        <p:txBody>
          <a:bodyPr wrap="square" lIns="91440" tIns="4572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Myriad Pro" panose="020B0503030403020204" pitchFamily="34" charset="0"/>
              </a:rPr>
              <a:t>Sean Connor</a:t>
            </a:r>
            <a:endParaRPr kumimoji="0" lang="en-US" sz="12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Project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prstClr val="white"/>
                </a:solidFill>
                <a:latin typeface="Myriad Pro" panose="020B0503030403020204" pitchFamily="34" charset="0"/>
              </a:rPr>
              <a:t>Connor Contracting</a:t>
            </a:r>
            <a:endParaRPr kumimoji="0" lang="en-US" sz="9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pic>
        <p:nvPicPr>
          <p:cNvPr id="23" name="Picture 22" descr="A person in a blue shirt&#10;&#10;Description automatically generated">
            <a:extLst>
              <a:ext uri="{FF2B5EF4-FFF2-40B4-BE49-F238E27FC236}">
                <a16:creationId xmlns:a16="http://schemas.microsoft.com/office/drawing/2014/main" id="{8A7B1F70-B823-193D-9A3B-294F05594A59}"/>
              </a:ext>
            </a:extLst>
          </p:cNvPr>
          <p:cNvPicPr>
            <a:picLocks noChangeAspect="1"/>
          </p:cNvPicPr>
          <p:nvPr/>
        </p:nvPicPr>
        <p:blipFill>
          <a:blip r:embed="rId12" cstate="print">
            <a:extLst>
              <a:ext uri="{28A0092B-C50C-407E-A947-70E740481C1C}">
                <a14:useLocalDpi xmlns:a14="http://schemas.microsoft.com/office/drawing/2010/main" val="0"/>
              </a:ext>
            </a:extLst>
          </a:blip>
          <a:srcRect b="6597"/>
          <a:stretch/>
        </p:blipFill>
        <p:spPr>
          <a:xfrm>
            <a:off x="5953860" y="4685356"/>
            <a:ext cx="1259964" cy="1194995"/>
          </a:xfrm>
          <a:prstGeom prst="rect">
            <a:avLst/>
          </a:prstGeom>
        </p:spPr>
      </p:pic>
      <p:pic>
        <p:nvPicPr>
          <p:cNvPr id="26" name="Graphic 25">
            <a:extLst>
              <a:ext uri="{FF2B5EF4-FFF2-40B4-BE49-F238E27FC236}">
                <a16:creationId xmlns:a16="http://schemas.microsoft.com/office/drawing/2014/main" id="{3010D396-9E5A-7173-0854-4FE3B7ACCE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2664" y="4678572"/>
            <a:ext cx="1392130" cy="624622"/>
          </a:xfrm>
          <a:prstGeom prst="rect">
            <a:avLst/>
          </a:prstGeom>
        </p:spPr>
      </p:pic>
      <p:sp>
        <p:nvSpPr>
          <p:cNvPr id="27" name="Rectangle 26">
            <a:extLst>
              <a:ext uri="{FF2B5EF4-FFF2-40B4-BE49-F238E27FC236}">
                <a16:creationId xmlns:a16="http://schemas.microsoft.com/office/drawing/2014/main" id="{FD255A79-C0A0-BBDE-AFB0-887D90C0CF90}"/>
              </a:ext>
            </a:extLst>
          </p:cNvPr>
          <p:cNvSpPr/>
          <p:nvPr/>
        </p:nvSpPr>
        <p:spPr>
          <a:xfrm>
            <a:off x="572664" y="1307837"/>
            <a:ext cx="8017867" cy="2677656"/>
          </a:xfrm>
          <a:prstGeom prst="rect">
            <a:avLst/>
          </a:prstGeom>
        </p:spPr>
        <p:txBody>
          <a:bodyPr wrap="square">
            <a:spAutoFit/>
          </a:bodyPr>
          <a:lstStyle/>
          <a:p>
            <a:pPr marR="0" lvl="0">
              <a:spcBef>
                <a:spcPts val="0"/>
              </a:spcBef>
              <a:spcAft>
                <a:spcPts val="0"/>
              </a:spcAft>
            </a:pPr>
            <a:r>
              <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rPr>
              <a:t>The Project Team</a:t>
            </a:r>
          </a:p>
          <a:p>
            <a:pPr marL="285750" marR="0" lvl="0" indent="-285750">
              <a:spcBef>
                <a:spcPts val="0"/>
              </a:spcBef>
              <a:spcAft>
                <a:spcPts val="0"/>
              </a:spcAft>
              <a:buFont typeface="Arial" panose="020B0604020202020204" pitchFamily="34" charset="0"/>
              <a:buChar char="•"/>
            </a:pPr>
            <a:endParaRPr lang="en-US" spc="600" dirty="0">
              <a:solidFill>
                <a:schemeClr val="tx1">
                  <a:lumMod val="65000"/>
                  <a:lumOff val="35000"/>
                </a:schemeClr>
              </a:solidFill>
              <a:latin typeface="+mj-lt"/>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600" spc="600" dirty="0">
                <a:solidFill>
                  <a:schemeClr val="tx1">
                    <a:lumMod val="65000"/>
                    <a:lumOff val="35000"/>
                  </a:schemeClr>
                </a:solidFill>
                <a:latin typeface="+mj-lt"/>
                <a:ea typeface="Calibri" panose="020F0502020204030204" pitchFamily="34" charset="0"/>
                <a:cs typeface="Times New Roman" panose="02020603050405020304" pitchFamily="18" charset="0"/>
              </a:rPr>
              <a:t>William Sheets, Village Manager</a:t>
            </a:r>
          </a:p>
          <a:p>
            <a:pPr marL="285750" marR="0" lvl="0" indent="-285750">
              <a:spcBef>
                <a:spcPts val="0"/>
              </a:spcBef>
              <a:spcAft>
                <a:spcPts val="0"/>
              </a:spcAft>
              <a:buFont typeface="Arial" panose="020B0604020202020204" pitchFamily="34" charset="0"/>
              <a:buChar char="•"/>
            </a:pPr>
            <a:r>
              <a:rPr lang="en-US" sz="1600" spc="600" dirty="0">
                <a:solidFill>
                  <a:schemeClr val="tx1">
                    <a:lumMod val="65000"/>
                    <a:lumOff val="35000"/>
                  </a:schemeClr>
                </a:solidFill>
                <a:latin typeface="+mj-lt"/>
                <a:ea typeface="Calibri" panose="020F0502020204030204" pitchFamily="34" charset="0"/>
                <a:cs typeface="Times New Roman" panose="02020603050405020304" pitchFamily="18" charset="0"/>
              </a:rPr>
              <a:t>Lynn Paradis, Asst. Village Manager</a:t>
            </a:r>
          </a:p>
          <a:p>
            <a:pPr marL="285750" marR="0" lvl="0" indent="-285750">
              <a:spcBef>
                <a:spcPts val="0"/>
              </a:spcBef>
              <a:spcAft>
                <a:spcPts val="0"/>
              </a:spcAft>
              <a:buFont typeface="Arial" panose="020B0604020202020204" pitchFamily="34" charset="0"/>
              <a:buChar char="•"/>
            </a:pPr>
            <a:r>
              <a:rPr lang="en-US" sz="1600" spc="600" dirty="0">
                <a:solidFill>
                  <a:schemeClr val="tx1">
                    <a:lumMod val="65000"/>
                    <a:lumOff val="35000"/>
                  </a:schemeClr>
                </a:solidFill>
                <a:latin typeface="+mj-lt"/>
                <a:ea typeface="Calibri" panose="020F0502020204030204" pitchFamily="34" charset="0"/>
                <a:cs typeface="Times New Roman" panose="02020603050405020304" pitchFamily="18" charset="0"/>
              </a:rPr>
              <a:t>Duane Couture, Electric Dept. Supervisor</a:t>
            </a:r>
          </a:p>
          <a:p>
            <a:pPr marL="285750" marR="0" lvl="0" indent="-285750">
              <a:spcBef>
                <a:spcPts val="0"/>
              </a:spcBef>
              <a:spcAft>
                <a:spcPts val="0"/>
              </a:spcAft>
              <a:buFont typeface="Arial" panose="020B0604020202020204" pitchFamily="34" charset="0"/>
              <a:buChar char="•"/>
            </a:pPr>
            <a:r>
              <a:rPr lang="en-US" sz="1600" spc="600" dirty="0">
                <a:solidFill>
                  <a:schemeClr val="tx1">
                    <a:lumMod val="65000"/>
                    <a:lumOff val="35000"/>
                  </a:schemeClr>
                </a:solidFill>
                <a:latin typeface="+mj-lt"/>
                <a:ea typeface="Calibri" panose="020F0502020204030204" pitchFamily="34" charset="0"/>
                <a:cs typeface="Times New Roman" panose="02020603050405020304" pitchFamily="18" charset="0"/>
              </a:rPr>
              <a:t>Daren Plouff, Head Line Technician</a:t>
            </a:r>
          </a:p>
          <a:p>
            <a:pPr marL="285750" marR="0" lvl="0" indent="-285750">
              <a:spcBef>
                <a:spcPts val="0"/>
              </a:spcBef>
              <a:spcAft>
                <a:spcPts val="0"/>
              </a:spcAft>
              <a:buFont typeface="Arial" panose="020B0604020202020204" pitchFamily="34" charset="0"/>
              <a:buChar char="•"/>
            </a:pPr>
            <a:r>
              <a:rPr lang="en-US" sz="1600" spc="600" dirty="0">
                <a:solidFill>
                  <a:schemeClr val="tx1">
                    <a:lumMod val="65000"/>
                    <a:lumOff val="35000"/>
                  </a:schemeClr>
                </a:solidFill>
                <a:latin typeface="+mj-lt"/>
                <a:ea typeface="Calibri" panose="020F0502020204030204" pitchFamily="34" charset="0"/>
                <a:cs typeface="Times New Roman" panose="02020603050405020304" pitchFamily="18" charset="0"/>
              </a:rPr>
              <a:t>Suzie Kelleher, Village Trustee</a:t>
            </a:r>
          </a:p>
          <a:p>
            <a:pPr marL="285750" marR="0" lvl="0" indent="-285750">
              <a:spcBef>
                <a:spcPts val="0"/>
              </a:spcBef>
              <a:spcAft>
                <a:spcPts val="0"/>
              </a:spcAft>
              <a:buFont typeface="Arial" panose="020B0604020202020204" pitchFamily="34" charset="0"/>
              <a:buChar char="•"/>
            </a:pPr>
            <a:r>
              <a:rPr lang="en-US" sz="1600" spc="600" dirty="0">
                <a:solidFill>
                  <a:schemeClr val="tx1">
                    <a:lumMod val="65000"/>
                    <a:lumOff val="35000"/>
                  </a:schemeClr>
                </a:solidFill>
                <a:latin typeface="+mj-lt"/>
                <a:ea typeface="Calibri" panose="020F0502020204030204" pitchFamily="34" charset="0"/>
                <a:cs typeface="Times New Roman" panose="02020603050405020304" pitchFamily="18" charset="0"/>
              </a:rPr>
              <a:t>David Winchester, Village President</a:t>
            </a:r>
          </a:p>
          <a:p>
            <a:pPr marL="285750" marR="0" lvl="0" indent="-285750">
              <a:spcBef>
                <a:spcPts val="0"/>
              </a:spcBef>
              <a:spcAft>
                <a:spcPts val="0"/>
              </a:spcAft>
              <a:buFont typeface="Arial" panose="020B0604020202020204" pitchFamily="34" charset="0"/>
              <a:buChar char="•"/>
            </a:pPr>
            <a:endPar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endPar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FC8B5869-50E2-42BB-EB01-A4F25CAD8055}"/>
              </a:ext>
            </a:extLst>
          </p:cNvPr>
          <p:cNvSpPr/>
          <p:nvPr/>
        </p:nvSpPr>
        <p:spPr>
          <a:xfrm>
            <a:off x="7275657" y="5873811"/>
            <a:ext cx="1259964" cy="512009"/>
          </a:xfrm>
          <a:prstGeom prst="rect">
            <a:avLst/>
          </a:prstGeom>
          <a:solidFill>
            <a:srgbClr val="00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4A9E2DE-86B1-04A9-0C17-0E77EBB42D9C}"/>
              </a:ext>
            </a:extLst>
          </p:cNvPr>
          <p:cNvSpPr txBox="1"/>
          <p:nvPr/>
        </p:nvSpPr>
        <p:spPr>
          <a:xfrm>
            <a:off x="7275657" y="5858153"/>
            <a:ext cx="1194940" cy="350585"/>
          </a:xfrm>
          <a:prstGeom prst="rect">
            <a:avLst/>
          </a:prstGeom>
          <a:noFill/>
        </p:spPr>
        <p:txBody>
          <a:bodyPr wrap="square" lIns="91440" tIns="4572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Myriad Pro" panose="020B0503030403020204" pitchFamily="34" charset="0"/>
              </a:rPr>
              <a:t>Chris Lynch</a:t>
            </a:r>
            <a:endParaRPr kumimoji="0" lang="en-US" sz="12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Project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prstClr val="white"/>
                </a:solidFill>
                <a:latin typeface="Myriad Pro" panose="020B0503030403020204" pitchFamily="34" charset="0"/>
              </a:rPr>
              <a:t>Connor Contracting</a:t>
            </a:r>
            <a:endParaRPr kumimoji="0" lang="en-US" sz="9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Tree>
    <p:extLst>
      <p:ext uri="{BB962C8B-B14F-4D97-AF65-F5344CB8AC3E}">
        <p14:creationId xmlns:p14="http://schemas.microsoft.com/office/powerpoint/2010/main" val="3597403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989195-43A2-AD97-91E8-96F6839F2C09}"/>
              </a:ext>
            </a:extLst>
          </p:cNvPr>
          <p:cNvPicPr>
            <a:picLocks noChangeAspect="1"/>
          </p:cNvPicPr>
          <p:nvPr/>
        </p:nvPicPr>
        <p:blipFill>
          <a:blip r:embed="rId3"/>
          <a:srcRect l="9720" t="8977" r="16542" b="25024"/>
          <a:stretch/>
        </p:blipFill>
        <p:spPr>
          <a:xfrm>
            <a:off x="821779" y="1156282"/>
            <a:ext cx="7500442" cy="4968926"/>
          </a:xfrm>
          <a:prstGeom prst="rect">
            <a:avLst/>
          </a:prstGeom>
        </p:spPr>
      </p:pic>
      <p:pic>
        <p:nvPicPr>
          <p:cNvPr id="3" name="Picture 2" descr="A blue oval with white swans and yellow text&#10;&#10;Description automatically generated">
            <a:extLst>
              <a:ext uri="{FF2B5EF4-FFF2-40B4-BE49-F238E27FC236}">
                <a16:creationId xmlns:a16="http://schemas.microsoft.com/office/drawing/2014/main" id="{AA50DC21-E1BF-C4B4-4794-D2B1219F6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sp>
        <p:nvSpPr>
          <p:cNvPr id="18" name="Rectangle 17">
            <a:extLst>
              <a:ext uri="{FF2B5EF4-FFF2-40B4-BE49-F238E27FC236}">
                <a16:creationId xmlns:a16="http://schemas.microsoft.com/office/drawing/2014/main" id="{BE4AF0E7-55B9-4CCC-C6A4-EF4B645A8D57}"/>
              </a:ext>
            </a:extLst>
          </p:cNvPr>
          <p:cNvSpPr/>
          <p:nvPr/>
        </p:nvSpPr>
        <p:spPr>
          <a:xfrm>
            <a:off x="705657" y="6188561"/>
            <a:ext cx="7720496" cy="369332"/>
          </a:xfrm>
          <a:prstGeom prst="rect">
            <a:avLst/>
          </a:prstGeom>
        </p:spPr>
        <p:txBody>
          <a:bodyPr wrap="square">
            <a:spAutoFit/>
          </a:bodyPr>
          <a:lstStyle/>
          <a:p>
            <a:pPr marR="0" lvl="0">
              <a:spcBef>
                <a:spcPts val="0"/>
              </a:spcBef>
              <a:spcAft>
                <a:spcPts val="0"/>
              </a:spcAft>
            </a:pPr>
            <a:r>
              <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rPr>
              <a:t>EXISTING AERIAL VIEW OF PROJECT SITE</a:t>
            </a:r>
          </a:p>
        </p:txBody>
      </p:sp>
      <p:sp>
        <p:nvSpPr>
          <p:cNvPr id="2" name="TextBox 1">
            <a:extLst>
              <a:ext uri="{FF2B5EF4-FFF2-40B4-BE49-F238E27FC236}">
                <a16:creationId xmlns:a16="http://schemas.microsoft.com/office/drawing/2014/main" id="{9D964FCC-D97A-7E40-1337-DFCB895B9E5D}"/>
              </a:ext>
            </a:extLst>
          </p:cNvPr>
          <p:cNvSpPr txBox="1"/>
          <p:nvPr/>
        </p:nvSpPr>
        <p:spPr>
          <a:xfrm>
            <a:off x="1451251" y="300107"/>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spTree>
    <p:extLst>
      <p:ext uri="{BB962C8B-B14F-4D97-AF65-F5344CB8AC3E}">
        <p14:creationId xmlns:p14="http://schemas.microsoft.com/office/powerpoint/2010/main" val="47858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9CC88-35AE-E432-EDED-F4D0C355B11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6EE71BD-AF81-482C-EA0B-1F1A73D56912}"/>
              </a:ext>
            </a:extLst>
          </p:cNvPr>
          <p:cNvPicPr>
            <a:picLocks noChangeAspect="1"/>
          </p:cNvPicPr>
          <p:nvPr/>
        </p:nvPicPr>
        <p:blipFill>
          <a:blip r:embed="rId3"/>
          <a:srcRect l="757" t="1307" r="1210"/>
          <a:stretch/>
        </p:blipFill>
        <p:spPr>
          <a:xfrm>
            <a:off x="863125" y="1204957"/>
            <a:ext cx="7371572" cy="4908948"/>
          </a:xfrm>
          <a:prstGeom prst="rect">
            <a:avLst/>
          </a:prstGeom>
        </p:spPr>
      </p:pic>
      <p:pic>
        <p:nvPicPr>
          <p:cNvPr id="3" name="Picture 2" descr="A blue oval with white swans and yellow text&#10;&#10;Description automatically generated">
            <a:extLst>
              <a:ext uri="{FF2B5EF4-FFF2-40B4-BE49-F238E27FC236}">
                <a16:creationId xmlns:a16="http://schemas.microsoft.com/office/drawing/2014/main" id="{3334C8CE-D32A-29E4-70AC-B2867C5A9E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sp>
        <p:nvSpPr>
          <p:cNvPr id="18" name="Rectangle 17">
            <a:extLst>
              <a:ext uri="{FF2B5EF4-FFF2-40B4-BE49-F238E27FC236}">
                <a16:creationId xmlns:a16="http://schemas.microsoft.com/office/drawing/2014/main" id="{3C3EF403-6272-D6D2-32F7-E7056EA09B21}"/>
              </a:ext>
            </a:extLst>
          </p:cNvPr>
          <p:cNvSpPr/>
          <p:nvPr/>
        </p:nvSpPr>
        <p:spPr>
          <a:xfrm>
            <a:off x="705657" y="6188561"/>
            <a:ext cx="7720496" cy="369332"/>
          </a:xfrm>
          <a:prstGeom prst="rect">
            <a:avLst/>
          </a:prstGeom>
        </p:spPr>
        <p:txBody>
          <a:bodyPr wrap="square">
            <a:spAutoFit/>
          </a:bodyPr>
          <a:lstStyle/>
          <a:p>
            <a:pPr marR="0" lvl="0">
              <a:spcBef>
                <a:spcPts val="0"/>
              </a:spcBef>
              <a:spcAft>
                <a:spcPts val="0"/>
              </a:spcAft>
            </a:pPr>
            <a:r>
              <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rPr>
              <a:t>PROPOSED PROJECT SITE PLAN</a:t>
            </a:r>
          </a:p>
        </p:txBody>
      </p:sp>
      <p:sp>
        <p:nvSpPr>
          <p:cNvPr id="2" name="TextBox 1">
            <a:extLst>
              <a:ext uri="{FF2B5EF4-FFF2-40B4-BE49-F238E27FC236}">
                <a16:creationId xmlns:a16="http://schemas.microsoft.com/office/drawing/2014/main" id="{1122A652-8565-37D6-C6E6-5863727C9121}"/>
              </a:ext>
            </a:extLst>
          </p:cNvPr>
          <p:cNvSpPr txBox="1"/>
          <p:nvPr/>
        </p:nvSpPr>
        <p:spPr>
          <a:xfrm>
            <a:off x="1451251" y="300107"/>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spTree>
    <p:extLst>
      <p:ext uri="{BB962C8B-B14F-4D97-AF65-F5344CB8AC3E}">
        <p14:creationId xmlns:p14="http://schemas.microsoft.com/office/powerpoint/2010/main" val="356878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8C4B91-A797-4839-F72C-95B24A8662F0}"/>
              </a:ext>
            </a:extLst>
          </p:cNvPr>
          <p:cNvPicPr>
            <a:picLocks noChangeAspect="1"/>
          </p:cNvPicPr>
          <p:nvPr/>
        </p:nvPicPr>
        <p:blipFill>
          <a:blip r:embed="rId3"/>
          <a:stretch>
            <a:fillRect/>
          </a:stretch>
        </p:blipFill>
        <p:spPr>
          <a:xfrm>
            <a:off x="0" y="1834214"/>
            <a:ext cx="9144000" cy="3189571"/>
          </a:xfrm>
          <a:prstGeom prst="rect">
            <a:avLst/>
          </a:prstGeom>
        </p:spPr>
      </p:pic>
      <p:pic>
        <p:nvPicPr>
          <p:cNvPr id="6" name="Picture 5" descr="A blue oval with white swans and yellow text&#10;&#10;Description automatically generated">
            <a:extLst>
              <a:ext uri="{FF2B5EF4-FFF2-40B4-BE49-F238E27FC236}">
                <a16:creationId xmlns:a16="http://schemas.microsoft.com/office/drawing/2014/main" id="{FE41616C-BA74-9D30-A5A8-D3815AEE1D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sp>
        <p:nvSpPr>
          <p:cNvPr id="10" name="Rectangle 9">
            <a:extLst>
              <a:ext uri="{FF2B5EF4-FFF2-40B4-BE49-F238E27FC236}">
                <a16:creationId xmlns:a16="http://schemas.microsoft.com/office/drawing/2014/main" id="{C61ADCC4-A5AF-D22A-B86D-C48C296E4CE5}"/>
              </a:ext>
            </a:extLst>
          </p:cNvPr>
          <p:cNvSpPr/>
          <p:nvPr/>
        </p:nvSpPr>
        <p:spPr>
          <a:xfrm>
            <a:off x="705657" y="6188561"/>
            <a:ext cx="7720496" cy="369332"/>
          </a:xfrm>
          <a:prstGeom prst="rect">
            <a:avLst/>
          </a:prstGeom>
        </p:spPr>
        <p:txBody>
          <a:bodyPr wrap="square">
            <a:spAutoFit/>
          </a:bodyPr>
          <a:lstStyle/>
          <a:p>
            <a:pPr marR="0" lvl="0">
              <a:spcBef>
                <a:spcPts val="0"/>
              </a:spcBef>
              <a:spcAft>
                <a:spcPts val="0"/>
              </a:spcAft>
            </a:pPr>
            <a:r>
              <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rPr>
              <a:t>PROPOSED OVERALL FLOOR PLAN</a:t>
            </a:r>
          </a:p>
        </p:txBody>
      </p:sp>
      <p:sp>
        <p:nvSpPr>
          <p:cNvPr id="11" name="TextBox 10">
            <a:extLst>
              <a:ext uri="{FF2B5EF4-FFF2-40B4-BE49-F238E27FC236}">
                <a16:creationId xmlns:a16="http://schemas.microsoft.com/office/drawing/2014/main" id="{76DA50F4-B51D-D450-876B-28A4C79B6220}"/>
              </a:ext>
            </a:extLst>
          </p:cNvPr>
          <p:cNvSpPr txBox="1"/>
          <p:nvPr/>
        </p:nvSpPr>
        <p:spPr>
          <a:xfrm>
            <a:off x="1451251" y="300107"/>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sp>
        <p:nvSpPr>
          <p:cNvPr id="7" name="TextBox 6">
            <a:extLst>
              <a:ext uri="{FF2B5EF4-FFF2-40B4-BE49-F238E27FC236}">
                <a16:creationId xmlns:a16="http://schemas.microsoft.com/office/drawing/2014/main" id="{C0AE2C93-1161-4A4C-E76C-4803D9A683E0}"/>
              </a:ext>
            </a:extLst>
          </p:cNvPr>
          <p:cNvSpPr txBox="1"/>
          <p:nvPr/>
        </p:nvSpPr>
        <p:spPr>
          <a:xfrm>
            <a:off x="2368761" y="1248442"/>
            <a:ext cx="4572000" cy="646331"/>
          </a:xfrm>
          <a:prstGeom prst="rect">
            <a:avLst/>
          </a:prstGeom>
          <a:noFill/>
        </p:spPr>
        <p:txBody>
          <a:bodyPr wrap="square">
            <a:spAutoFit/>
          </a:bodyPr>
          <a:lstStyle/>
          <a:p>
            <a:r>
              <a:rPr lang="en-US" spc="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9,725 SF VEHICLE &amp; EQUIPMENT STORAGE</a:t>
            </a:r>
          </a:p>
        </p:txBody>
      </p:sp>
      <p:cxnSp>
        <p:nvCxnSpPr>
          <p:cNvPr id="14" name="Straight Arrow Connector 13">
            <a:extLst>
              <a:ext uri="{FF2B5EF4-FFF2-40B4-BE49-F238E27FC236}">
                <a16:creationId xmlns:a16="http://schemas.microsoft.com/office/drawing/2014/main" id="{49F217B7-397A-02A6-2BEF-250974E93B9C}"/>
              </a:ext>
            </a:extLst>
          </p:cNvPr>
          <p:cNvCxnSpPr/>
          <p:nvPr/>
        </p:nvCxnSpPr>
        <p:spPr>
          <a:xfrm>
            <a:off x="5834270" y="1689652"/>
            <a:ext cx="655982" cy="1073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9726759C-DCBE-EAB6-5199-FB85B23C8720}"/>
              </a:ext>
            </a:extLst>
          </p:cNvPr>
          <p:cNvCxnSpPr>
            <a:cxnSpLocks/>
          </p:cNvCxnSpPr>
          <p:nvPr/>
        </p:nvCxnSpPr>
        <p:spPr>
          <a:xfrm flipH="1" flipV="1">
            <a:off x="1878496" y="3866322"/>
            <a:ext cx="586408" cy="9326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A7685A99-0C0E-C804-AB8F-5EE058D15DBA}"/>
              </a:ext>
            </a:extLst>
          </p:cNvPr>
          <p:cNvSpPr/>
          <p:nvPr/>
        </p:nvSpPr>
        <p:spPr>
          <a:xfrm>
            <a:off x="2464903" y="5124155"/>
            <a:ext cx="6157313" cy="369332"/>
          </a:xfrm>
          <a:prstGeom prst="rect">
            <a:avLst/>
          </a:prstGeom>
        </p:spPr>
        <p:txBody>
          <a:bodyPr wrap="square" lIns="91440" tIns="45720" rIns="91440" bIns="45720" anchor="t">
            <a:spAutoFit/>
          </a:bodyPr>
          <a:lstStyle/>
          <a:p>
            <a:pPr marR="0" lvl="0">
              <a:spcBef>
                <a:spcPts val="0"/>
              </a:spcBef>
              <a:spcAft>
                <a:spcPts val="0"/>
              </a:spcAft>
            </a:pPr>
            <a:r>
              <a:rPr lang="en-US" spc="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18,375 TOTAL SQUARE FOOTAGE</a:t>
            </a:r>
          </a:p>
        </p:txBody>
      </p:sp>
      <p:sp>
        <p:nvSpPr>
          <p:cNvPr id="8" name="Rectangle 7">
            <a:extLst>
              <a:ext uri="{FF2B5EF4-FFF2-40B4-BE49-F238E27FC236}">
                <a16:creationId xmlns:a16="http://schemas.microsoft.com/office/drawing/2014/main" id="{A9871617-4BEB-82D3-BCBC-4A1AE8FE7F38}"/>
              </a:ext>
            </a:extLst>
          </p:cNvPr>
          <p:cNvSpPr/>
          <p:nvPr/>
        </p:nvSpPr>
        <p:spPr>
          <a:xfrm>
            <a:off x="2464903" y="4642587"/>
            <a:ext cx="5961249" cy="369332"/>
          </a:xfrm>
          <a:prstGeom prst="rect">
            <a:avLst/>
          </a:prstGeom>
        </p:spPr>
        <p:txBody>
          <a:bodyPr wrap="square" lIns="91440" tIns="45720" rIns="91440" bIns="45720" anchor="t">
            <a:spAutoFit/>
          </a:bodyPr>
          <a:lstStyle/>
          <a:p>
            <a:pPr marR="0" lvl="0">
              <a:spcBef>
                <a:spcPts val="0"/>
              </a:spcBef>
              <a:spcAft>
                <a:spcPts val="0"/>
              </a:spcAft>
            </a:pPr>
            <a:r>
              <a:rPr lang="en-US" spc="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8,650 SF OFFICE &amp; SUPPORT SPACE</a:t>
            </a:r>
          </a:p>
        </p:txBody>
      </p:sp>
    </p:spTree>
    <p:extLst>
      <p:ext uri="{BB962C8B-B14F-4D97-AF65-F5344CB8AC3E}">
        <p14:creationId xmlns:p14="http://schemas.microsoft.com/office/powerpoint/2010/main" val="1261680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63246-30A0-FC75-B00F-DD0C7C57E776}"/>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1375A79D-9D09-02CE-02DA-6A63E8E39595}"/>
              </a:ext>
            </a:extLst>
          </p:cNvPr>
          <p:cNvPicPr>
            <a:picLocks noChangeAspect="1"/>
          </p:cNvPicPr>
          <p:nvPr/>
        </p:nvPicPr>
        <p:blipFill>
          <a:blip r:embed="rId3"/>
          <a:srcRect t="3047" b="6175"/>
          <a:stretch/>
        </p:blipFill>
        <p:spPr>
          <a:xfrm>
            <a:off x="459879" y="707288"/>
            <a:ext cx="8071474" cy="4296077"/>
          </a:xfrm>
          <a:prstGeom prst="rect">
            <a:avLst/>
          </a:prstGeom>
        </p:spPr>
      </p:pic>
      <p:pic>
        <p:nvPicPr>
          <p:cNvPr id="4" name="Picture 3">
            <a:extLst>
              <a:ext uri="{FF2B5EF4-FFF2-40B4-BE49-F238E27FC236}">
                <a16:creationId xmlns:a16="http://schemas.microsoft.com/office/drawing/2014/main" id="{9CBEC8A1-6023-138A-E25C-45BD5B5CB6F9}"/>
              </a:ext>
            </a:extLst>
          </p:cNvPr>
          <p:cNvPicPr>
            <a:picLocks noChangeAspect="1"/>
          </p:cNvPicPr>
          <p:nvPr/>
        </p:nvPicPr>
        <p:blipFill>
          <a:blip r:embed="rId4"/>
          <a:stretch>
            <a:fillRect/>
          </a:stretch>
        </p:blipFill>
        <p:spPr>
          <a:xfrm>
            <a:off x="5465724" y="5078804"/>
            <a:ext cx="3312572" cy="1155477"/>
          </a:xfrm>
          <a:prstGeom prst="rect">
            <a:avLst/>
          </a:prstGeom>
        </p:spPr>
      </p:pic>
      <p:pic>
        <p:nvPicPr>
          <p:cNvPr id="6" name="Picture 5" descr="A blue oval with white swans and yellow text&#10;&#10;Description automatically generated">
            <a:extLst>
              <a:ext uri="{FF2B5EF4-FFF2-40B4-BE49-F238E27FC236}">
                <a16:creationId xmlns:a16="http://schemas.microsoft.com/office/drawing/2014/main" id="{1B66D62B-8C73-2A66-3114-5E02C094AE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sp>
        <p:nvSpPr>
          <p:cNvPr id="10" name="Rectangle 9">
            <a:extLst>
              <a:ext uri="{FF2B5EF4-FFF2-40B4-BE49-F238E27FC236}">
                <a16:creationId xmlns:a16="http://schemas.microsoft.com/office/drawing/2014/main" id="{5654CCB1-9C3F-8EED-11EE-CC6715CFFB4A}"/>
              </a:ext>
            </a:extLst>
          </p:cNvPr>
          <p:cNvSpPr/>
          <p:nvPr/>
        </p:nvSpPr>
        <p:spPr>
          <a:xfrm>
            <a:off x="705657" y="6188561"/>
            <a:ext cx="7720496" cy="369332"/>
          </a:xfrm>
          <a:prstGeom prst="rect">
            <a:avLst/>
          </a:prstGeom>
        </p:spPr>
        <p:txBody>
          <a:bodyPr wrap="square">
            <a:spAutoFit/>
          </a:bodyPr>
          <a:lstStyle/>
          <a:p>
            <a:pPr marR="0" lvl="0">
              <a:spcBef>
                <a:spcPts val="0"/>
              </a:spcBef>
              <a:spcAft>
                <a:spcPts val="0"/>
              </a:spcAft>
            </a:pPr>
            <a:r>
              <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rPr>
              <a:t>PROPOSED OFFICE FLOOR PLAN</a:t>
            </a:r>
          </a:p>
        </p:txBody>
      </p:sp>
      <p:sp>
        <p:nvSpPr>
          <p:cNvPr id="11" name="TextBox 10">
            <a:extLst>
              <a:ext uri="{FF2B5EF4-FFF2-40B4-BE49-F238E27FC236}">
                <a16:creationId xmlns:a16="http://schemas.microsoft.com/office/drawing/2014/main" id="{AAFED732-B4A9-74EA-99A7-343BDF961F16}"/>
              </a:ext>
            </a:extLst>
          </p:cNvPr>
          <p:cNvSpPr txBox="1"/>
          <p:nvPr/>
        </p:nvSpPr>
        <p:spPr>
          <a:xfrm>
            <a:off x="1451251" y="300107"/>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sp>
        <p:nvSpPr>
          <p:cNvPr id="3" name="Rectangle: Rounded Corners 2">
            <a:extLst>
              <a:ext uri="{FF2B5EF4-FFF2-40B4-BE49-F238E27FC236}">
                <a16:creationId xmlns:a16="http://schemas.microsoft.com/office/drawing/2014/main" id="{B99D7276-1884-CED5-C442-54CD3000180C}"/>
              </a:ext>
            </a:extLst>
          </p:cNvPr>
          <p:cNvSpPr/>
          <p:nvPr/>
        </p:nvSpPr>
        <p:spPr>
          <a:xfrm>
            <a:off x="5560861" y="5163321"/>
            <a:ext cx="1535678" cy="795131"/>
          </a:xfrm>
          <a:prstGeom prst="round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285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E2E86-E1DD-FD32-7210-A7456B7E021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C74CE11-54B4-D442-4298-BB7B16AD9E7F}"/>
              </a:ext>
            </a:extLst>
          </p:cNvPr>
          <p:cNvPicPr>
            <a:picLocks noChangeAspect="1"/>
          </p:cNvPicPr>
          <p:nvPr/>
        </p:nvPicPr>
        <p:blipFill>
          <a:blip r:embed="rId3"/>
          <a:srcRect t="3047" b="6175"/>
          <a:stretch/>
        </p:blipFill>
        <p:spPr>
          <a:xfrm>
            <a:off x="459879" y="707288"/>
            <a:ext cx="8071474" cy="4296077"/>
          </a:xfrm>
          <a:prstGeom prst="rect">
            <a:avLst/>
          </a:prstGeom>
        </p:spPr>
      </p:pic>
      <p:pic>
        <p:nvPicPr>
          <p:cNvPr id="6" name="Picture 5" descr="A blue oval with white swans and yellow text&#10;&#10;Description automatically generated">
            <a:extLst>
              <a:ext uri="{FF2B5EF4-FFF2-40B4-BE49-F238E27FC236}">
                <a16:creationId xmlns:a16="http://schemas.microsoft.com/office/drawing/2014/main" id="{FA86B9BF-ECBB-5C83-31CA-68752056E3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sp>
        <p:nvSpPr>
          <p:cNvPr id="10" name="Rectangle 9">
            <a:extLst>
              <a:ext uri="{FF2B5EF4-FFF2-40B4-BE49-F238E27FC236}">
                <a16:creationId xmlns:a16="http://schemas.microsoft.com/office/drawing/2014/main" id="{016AFB15-375F-A8DF-5FBE-DC06C16850F5}"/>
              </a:ext>
            </a:extLst>
          </p:cNvPr>
          <p:cNvSpPr/>
          <p:nvPr/>
        </p:nvSpPr>
        <p:spPr>
          <a:xfrm>
            <a:off x="705657" y="6188561"/>
            <a:ext cx="7720496" cy="369332"/>
          </a:xfrm>
          <a:prstGeom prst="rect">
            <a:avLst/>
          </a:prstGeom>
        </p:spPr>
        <p:txBody>
          <a:bodyPr wrap="square">
            <a:spAutoFit/>
          </a:bodyPr>
          <a:lstStyle/>
          <a:p>
            <a:pPr marR="0" lvl="0">
              <a:spcBef>
                <a:spcPts val="0"/>
              </a:spcBef>
              <a:spcAft>
                <a:spcPts val="0"/>
              </a:spcAft>
            </a:pPr>
            <a:r>
              <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rPr>
              <a:t>PROPOSED OFFICE FLOOR PLAN</a:t>
            </a:r>
          </a:p>
        </p:txBody>
      </p:sp>
      <p:sp>
        <p:nvSpPr>
          <p:cNvPr id="11" name="TextBox 10">
            <a:extLst>
              <a:ext uri="{FF2B5EF4-FFF2-40B4-BE49-F238E27FC236}">
                <a16:creationId xmlns:a16="http://schemas.microsoft.com/office/drawing/2014/main" id="{9754A7EA-7D54-816C-8B78-B39C981FD306}"/>
              </a:ext>
            </a:extLst>
          </p:cNvPr>
          <p:cNvSpPr txBox="1"/>
          <p:nvPr/>
        </p:nvSpPr>
        <p:spPr>
          <a:xfrm>
            <a:off x="1451251" y="300107"/>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sp>
        <p:nvSpPr>
          <p:cNvPr id="7" name="Rectangle: Rounded Corners 6">
            <a:extLst>
              <a:ext uri="{FF2B5EF4-FFF2-40B4-BE49-F238E27FC236}">
                <a16:creationId xmlns:a16="http://schemas.microsoft.com/office/drawing/2014/main" id="{5FB4F76E-851F-5101-DB83-D74663789156}"/>
              </a:ext>
            </a:extLst>
          </p:cNvPr>
          <p:cNvSpPr/>
          <p:nvPr/>
        </p:nvSpPr>
        <p:spPr>
          <a:xfrm>
            <a:off x="1053548" y="2691926"/>
            <a:ext cx="2753139" cy="1124122"/>
          </a:xfrm>
          <a:prstGeom prst="roundRect">
            <a:avLst/>
          </a:prstGeom>
          <a:noFill/>
          <a:ln w="571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1E40B6A4-98AA-0E52-52DA-B18243270BB0}"/>
              </a:ext>
            </a:extLst>
          </p:cNvPr>
          <p:cNvCxnSpPr/>
          <p:nvPr/>
        </p:nvCxnSpPr>
        <p:spPr>
          <a:xfrm>
            <a:off x="380440" y="3241920"/>
            <a:ext cx="55547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06F2876-82A7-0508-3F66-64A0DEF4F005}"/>
              </a:ext>
            </a:extLst>
          </p:cNvPr>
          <p:cNvSpPr/>
          <p:nvPr/>
        </p:nvSpPr>
        <p:spPr>
          <a:xfrm>
            <a:off x="705657" y="4821753"/>
            <a:ext cx="7720496" cy="338554"/>
          </a:xfrm>
          <a:prstGeom prst="rect">
            <a:avLst/>
          </a:prstGeom>
        </p:spPr>
        <p:txBody>
          <a:bodyPr wrap="square">
            <a:spAutoFit/>
          </a:bodyPr>
          <a:lstStyle/>
          <a:p>
            <a:pPr marR="0" lvl="0">
              <a:spcBef>
                <a:spcPts val="0"/>
              </a:spcBef>
              <a:spcAft>
                <a:spcPts val="0"/>
              </a:spcAft>
            </a:pPr>
            <a:r>
              <a:rPr lang="en-US" sz="1600" b="1" spc="600" dirty="0">
                <a:solidFill>
                  <a:srgbClr val="FF0000"/>
                </a:solidFill>
                <a:ea typeface="Calibri" panose="020F0502020204030204" pitchFamily="34" charset="0"/>
                <a:cs typeface="Times New Roman" panose="02020603050405020304" pitchFamily="18" charset="0"/>
              </a:rPr>
              <a:t>CUSTOMER SERVICE /BILL PAYMENT</a:t>
            </a:r>
          </a:p>
        </p:txBody>
      </p:sp>
    </p:spTree>
    <p:extLst>
      <p:ext uri="{BB962C8B-B14F-4D97-AF65-F5344CB8AC3E}">
        <p14:creationId xmlns:p14="http://schemas.microsoft.com/office/powerpoint/2010/main" val="156190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0D59E-135A-824B-F526-41AD3F3B8C4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1412685-5510-B7C7-A618-A247B564A69C}"/>
              </a:ext>
            </a:extLst>
          </p:cNvPr>
          <p:cNvPicPr>
            <a:picLocks noChangeAspect="1"/>
          </p:cNvPicPr>
          <p:nvPr/>
        </p:nvPicPr>
        <p:blipFill>
          <a:blip r:embed="rId3"/>
          <a:srcRect t="3047" b="6175"/>
          <a:stretch/>
        </p:blipFill>
        <p:spPr>
          <a:xfrm>
            <a:off x="459879" y="707288"/>
            <a:ext cx="8071474" cy="4296077"/>
          </a:xfrm>
          <a:prstGeom prst="rect">
            <a:avLst/>
          </a:prstGeom>
        </p:spPr>
      </p:pic>
      <p:pic>
        <p:nvPicPr>
          <p:cNvPr id="6" name="Picture 5" descr="A blue oval with white swans and yellow text&#10;&#10;Description automatically generated">
            <a:extLst>
              <a:ext uri="{FF2B5EF4-FFF2-40B4-BE49-F238E27FC236}">
                <a16:creationId xmlns:a16="http://schemas.microsoft.com/office/drawing/2014/main" id="{610406BD-9530-D3CA-4FA5-B2DD937FE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30" y="163724"/>
            <a:ext cx="1147814" cy="765209"/>
          </a:xfrm>
          <a:prstGeom prst="rect">
            <a:avLst/>
          </a:prstGeom>
        </p:spPr>
      </p:pic>
      <p:sp>
        <p:nvSpPr>
          <p:cNvPr id="10" name="Rectangle 9">
            <a:extLst>
              <a:ext uri="{FF2B5EF4-FFF2-40B4-BE49-F238E27FC236}">
                <a16:creationId xmlns:a16="http://schemas.microsoft.com/office/drawing/2014/main" id="{3341F258-4D84-34E1-2BBD-C11F04E9772D}"/>
              </a:ext>
            </a:extLst>
          </p:cNvPr>
          <p:cNvSpPr/>
          <p:nvPr/>
        </p:nvSpPr>
        <p:spPr>
          <a:xfrm>
            <a:off x="705657" y="6188561"/>
            <a:ext cx="7720496" cy="369332"/>
          </a:xfrm>
          <a:prstGeom prst="rect">
            <a:avLst/>
          </a:prstGeom>
        </p:spPr>
        <p:txBody>
          <a:bodyPr wrap="square">
            <a:spAutoFit/>
          </a:bodyPr>
          <a:lstStyle/>
          <a:p>
            <a:pPr marR="0" lvl="0">
              <a:spcBef>
                <a:spcPts val="0"/>
              </a:spcBef>
              <a:spcAft>
                <a:spcPts val="0"/>
              </a:spcAft>
            </a:pPr>
            <a:r>
              <a:rPr lang="en-US" spc="600" dirty="0">
                <a:solidFill>
                  <a:schemeClr val="tx1">
                    <a:lumMod val="65000"/>
                    <a:lumOff val="35000"/>
                  </a:schemeClr>
                </a:solidFill>
                <a:latin typeface="Futura Bk BT" panose="020B0502020204020303" pitchFamily="34" charset="0"/>
                <a:ea typeface="Calibri" panose="020F0502020204030204" pitchFamily="34" charset="0"/>
                <a:cs typeface="Times New Roman" panose="02020603050405020304" pitchFamily="18" charset="0"/>
              </a:rPr>
              <a:t>PROPOSED OFFICE FLOOR PLAN</a:t>
            </a:r>
          </a:p>
        </p:txBody>
      </p:sp>
      <p:sp>
        <p:nvSpPr>
          <p:cNvPr id="11" name="TextBox 10">
            <a:extLst>
              <a:ext uri="{FF2B5EF4-FFF2-40B4-BE49-F238E27FC236}">
                <a16:creationId xmlns:a16="http://schemas.microsoft.com/office/drawing/2014/main" id="{36CA8618-31D1-FB3C-13D8-9EA046921504}"/>
              </a:ext>
            </a:extLst>
          </p:cNvPr>
          <p:cNvSpPr txBox="1"/>
          <p:nvPr/>
        </p:nvSpPr>
        <p:spPr>
          <a:xfrm>
            <a:off x="1451251" y="300107"/>
            <a:ext cx="7371572" cy="492443"/>
          </a:xfrm>
          <a:prstGeom prst="rect">
            <a:avLst/>
          </a:prstGeom>
          <a:noFill/>
        </p:spPr>
        <p:txBody>
          <a:bodyPr wrap="square" rtlCol="0">
            <a:spAutoFit/>
          </a:bodyPr>
          <a:lstStyle/>
          <a:p>
            <a:r>
              <a:rPr lang="en-US" sz="2600" spc="600" dirty="0">
                <a:solidFill>
                  <a:schemeClr val="tx1">
                    <a:lumMod val="65000"/>
                    <a:lumOff val="35000"/>
                  </a:schemeClr>
                </a:solidFill>
                <a:latin typeface="Futura Bk BT" panose="020B0502020204020303" pitchFamily="34" charset="0"/>
              </a:rPr>
              <a:t>Swanton Village Electric Dept.</a:t>
            </a:r>
          </a:p>
        </p:txBody>
      </p:sp>
      <p:sp>
        <p:nvSpPr>
          <p:cNvPr id="7" name="Rectangle: Rounded Corners 6">
            <a:extLst>
              <a:ext uri="{FF2B5EF4-FFF2-40B4-BE49-F238E27FC236}">
                <a16:creationId xmlns:a16="http://schemas.microsoft.com/office/drawing/2014/main" id="{26CEAC64-706B-2A00-92B7-5D258D738E23}"/>
              </a:ext>
            </a:extLst>
          </p:cNvPr>
          <p:cNvSpPr/>
          <p:nvPr/>
        </p:nvSpPr>
        <p:spPr>
          <a:xfrm>
            <a:off x="1053548" y="1182131"/>
            <a:ext cx="1976509" cy="1948248"/>
          </a:xfrm>
          <a:prstGeom prst="roundRect">
            <a:avLst/>
          </a:prstGeom>
          <a:noFill/>
          <a:ln w="571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331FC474-F4A9-6105-D68E-F0EACE466E86}"/>
              </a:ext>
            </a:extLst>
          </p:cNvPr>
          <p:cNvSpPr/>
          <p:nvPr/>
        </p:nvSpPr>
        <p:spPr>
          <a:xfrm>
            <a:off x="1400543" y="3333689"/>
            <a:ext cx="1573316" cy="1264392"/>
          </a:xfrm>
          <a:prstGeom prst="roundRect">
            <a:avLst/>
          </a:prstGeom>
          <a:noFill/>
          <a:ln w="571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A8B499A-5D72-3474-F6BF-B187EC79E011}"/>
              </a:ext>
            </a:extLst>
          </p:cNvPr>
          <p:cNvSpPr/>
          <p:nvPr/>
        </p:nvSpPr>
        <p:spPr>
          <a:xfrm>
            <a:off x="705657" y="4821753"/>
            <a:ext cx="7720496" cy="584775"/>
          </a:xfrm>
          <a:prstGeom prst="rect">
            <a:avLst/>
          </a:prstGeom>
        </p:spPr>
        <p:txBody>
          <a:bodyPr wrap="square">
            <a:spAutoFit/>
          </a:bodyPr>
          <a:lstStyle/>
          <a:p>
            <a:pPr marR="0" lvl="0">
              <a:spcBef>
                <a:spcPts val="0"/>
              </a:spcBef>
              <a:spcAft>
                <a:spcPts val="0"/>
              </a:spcAft>
            </a:pPr>
            <a:r>
              <a:rPr lang="en-US" sz="1600" b="1" spc="600" dirty="0">
                <a:solidFill>
                  <a:schemeClr val="tx1">
                    <a:lumMod val="65000"/>
                    <a:lumOff val="35000"/>
                  </a:schemeClr>
                </a:solidFill>
                <a:ea typeface="Calibri" panose="020F0502020204030204" pitchFamily="34" charset="0"/>
                <a:cs typeface="Times New Roman" panose="02020603050405020304" pitchFamily="18" charset="0"/>
              </a:rPr>
              <a:t>CUSTOMER SERVICE / BILL PAYMENT</a:t>
            </a:r>
          </a:p>
          <a:p>
            <a:pPr marR="0" lvl="0">
              <a:spcBef>
                <a:spcPts val="0"/>
              </a:spcBef>
              <a:spcAft>
                <a:spcPts val="0"/>
              </a:spcAft>
            </a:pPr>
            <a:r>
              <a:rPr lang="en-US" sz="1600" b="1" spc="600" dirty="0">
                <a:solidFill>
                  <a:srgbClr val="FF0000"/>
                </a:solidFill>
                <a:ea typeface="Calibri" panose="020F0502020204030204" pitchFamily="34" charset="0"/>
                <a:cs typeface="Times New Roman" panose="02020603050405020304" pitchFamily="18" charset="0"/>
              </a:rPr>
              <a:t>TRAINING &amp; BOARD ROOM</a:t>
            </a:r>
          </a:p>
        </p:txBody>
      </p:sp>
    </p:spTree>
    <p:extLst>
      <p:ext uri="{BB962C8B-B14F-4D97-AF65-F5344CB8AC3E}">
        <p14:creationId xmlns:p14="http://schemas.microsoft.com/office/powerpoint/2010/main" val="3749989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2429</TotalTime>
  <Words>692</Words>
  <Application>Microsoft Office PowerPoint</Application>
  <PresentationFormat>On-screen Show (4:3)</PresentationFormat>
  <Paragraphs>206</Paragraphs>
  <Slides>24</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Calibri</vt:lpstr>
      <vt:lpstr>Calibri Light</vt:lpstr>
      <vt:lpstr>Futura Bk BT</vt:lpstr>
      <vt:lpstr>Myriad Pro</vt:lpstr>
      <vt:lpstr>Nunito Sans</vt:lpstr>
      <vt:lpstr>Times New Roman</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Swanton Electric Comparisons</vt:lpstr>
      <vt:lpstr>Additional Benefits</vt:lpstr>
      <vt:lpstr>Additional Benefits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DesRoches</dc:creator>
  <cp:lastModifiedBy>Dianne Day</cp:lastModifiedBy>
  <cp:revision>114</cp:revision>
  <cp:lastPrinted>2025-04-28T14:38:52Z</cp:lastPrinted>
  <dcterms:created xsi:type="dcterms:W3CDTF">2017-10-25T13:43:18Z</dcterms:created>
  <dcterms:modified xsi:type="dcterms:W3CDTF">2025-04-28T16:47:49Z</dcterms:modified>
</cp:coreProperties>
</file>