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8" r:id="rId5"/>
    <p:sldId id="259" r:id="rId6"/>
    <p:sldId id="263" r:id="rId7"/>
    <p:sldId id="257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wanton%20Village\Desktop\Total%20run%20Calls\2026%20run%20calls.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wanton%20Village\Desktop\Total%20run%20Calls\2026%20run%20calls.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wanton%20Village\Desktop\Total%20run%20Calls\2026%20run%20calls.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/>
                      <a:t>Vehicle Accident</a:t>
                    </a:r>
                    <a:r>
                      <a:rPr lang="en-US" baseline="0" dirty="0"/>
                      <a:t>
</a:t>
                    </a:r>
                    <a:fld id="{4365B3B8-110F-400C-A956-262EBDFD4F7A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4DE-4F87-8AB1-3BA5D068647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/>
                      <a:t>Vehicle Fire</a:t>
                    </a:r>
                    <a:r>
                      <a:rPr lang="en-US" baseline="0" dirty="0"/>
                      <a:t>
</a:t>
                    </a:r>
                    <a:fld id="{69777C6A-B72D-4222-961D-52747DBA6AB5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4DE-4F87-8AB1-3BA5D068647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aseline="0"/>
                      <a:t>Structure Fire</a:t>
                    </a:r>
                    <a:r>
                      <a:rPr lang="en-US" baseline="0" dirty="0"/>
                      <a:t>
</a:t>
                    </a:r>
                    <a:fld id="{BDFE8C39-4845-46CA-955F-C12AC464D56F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4DE-4F87-8AB1-3BA5D0686475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r>
                      <a:rPr lang="en-US" baseline="0"/>
                      <a:t>Mutual Aid</a:t>
                    </a:r>
                    <a:r>
                      <a:rPr lang="en-US" baseline="0" dirty="0"/>
                      <a:t>
</a:t>
                    </a:r>
                    <a:fld id="{F688689F-ABAE-4F45-8266-CF911DC3058D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4DE-4F87-8AB1-3BA5D068647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Sheet1!$J$6:$J$24</c:f>
              <c:strCache>
                <c:ptCount val="19"/>
                <c:pt idx="0">
                  <c:v>Vehical Accident </c:v>
                </c:pt>
                <c:pt idx="1">
                  <c:v>Vehical Fire </c:v>
                </c:pt>
                <c:pt idx="2">
                  <c:v>Fire Alarms </c:v>
                </c:pt>
                <c:pt idx="3">
                  <c:v>Struture Fire</c:v>
                </c:pt>
                <c:pt idx="4">
                  <c:v>Trash/Rub</c:v>
                </c:pt>
                <c:pt idx="5">
                  <c:v>Brush/Grass </c:v>
                </c:pt>
                <c:pt idx="6">
                  <c:v>Gas Leak</c:v>
                </c:pt>
                <c:pt idx="7">
                  <c:v>Burn Complaint </c:v>
                </c:pt>
                <c:pt idx="8">
                  <c:v>Road Hazard</c:v>
                </c:pt>
                <c:pt idx="9">
                  <c:v>C.O. Incident </c:v>
                </c:pt>
                <c:pt idx="10">
                  <c:v>Hazmat</c:v>
                </c:pt>
                <c:pt idx="11">
                  <c:v>Med Assist </c:v>
                </c:pt>
                <c:pt idx="12">
                  <c:v>Good Intent </c:v>
                </c:pt>
                <c:pt idx="13">
                  <c:v>Boat Rescue </c:v>
                </c:pt>
                <c:pt idx="14">
                  <c:v>Smoke Invest</c:v>
                </c:pt>
                <c:pt idx="15">
                  <c:v>Ice Water Rescue </c:v>
                </c:pt>
                <c:pt idx="16">
                  <c:v>Mutral Aid S/B</c:v>
                </c:pt>
                <c:pt idx="17">
                  <c:v>Mutral Aid H/F</c:v>
                </c:pt>
                <c:pt idx="18">
                  <c:v>Mutral Aid WATER </c:v>
                </c:pt>
              </c:strCache>
            </c:strRef>
          </c:cat>
          <c:val>
            <c:numRef>
              <c:f>Sheet1!$K$6:$K$24</c:f>
              <c:numCache>
                <c:formatCode>0</c:formatCode>
                <c:ptCount val="19"/>
                <c:pt idx="0">
                  <c:v>45</c:v>
                </c:pt>
                <c:pt idx="1">
                  <c:v>4</c:v>
                </c:pt>
                <c:pt idx="2">
                  <c:v>22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7</c:v>
                </c:pt>
                <c:pt idx="7">
                  <c:v>5</c:v>
                </c:pt>
                <c:pt idx="8">
                  <c:v>21</c:v>
                </c:pt>
                <c:pt idx="9">
                  <c:v>11</c:v>
                </c:pt>
                <c:pt idx="10">
                  <c:v>0</c:v>
                </c:pt>
                <c:pt idx="11">
                  <c:v>28</c:v>
                </c:pt>
                <c:pt idx="12">
                  <c:v>10</c:v>
                </c:pt>
                <c:pt idx="13">
                  <c:v>3</c:v>
                </c:pt>
                <c:pt idx="14">
                  <c:v>8</c:v>
                </c:pt>
                <c:pt idx="15">
                  <c:v>1</c:v>
                </c:pt>
                <c:pt idx="16" formatCode="General">
                  <c:v>6</c:v>
                </c:pt>
                <c:pt idx="17">
                  <c:v>7</c:v>
                </c:pt>
                <c:pt idx="18" formatCode="General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E-4F87-8AB1-3BA5D068647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Village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trucks!$B$368:$F$368</c:f>
              <c:strCache>
                <c:ptCount val="5"/>
                <c:pt idx="0">
                  <c:v>Car 5</c:v>
                </c:pt>
                <c:pt idx="1">
                  <c:v>engine 2</c:v>
                </c:pt>
                <c:pt idx="2">
                  <c:v>engine 3</c:v>
                </c:pt>
                <c:pt idx="3">
                  <c:v>tanker </c:v>
                </c:pt>
                <c:pt idx="4">
                  <c:v>ladder</c:v>
                </c:pt>
              </c:strCache>
            </c:strRef>
          </c:cat>
          <c:val>
            <c:numRef>
              <c:f>trucks!$B$369:$F$369</c:f>
              <c:numCache>
                <c:formatCode>General</c:formatCode>
                <c:ptCount val="5"/>
                <c:pt idx="0">
                  <c:v>26</c:v>
                </c:pt>
                <c:pt idx="1">
                  <c:v>18</c:v>
                </c:pt>
                <c:pt idx="2">
                  <c:v>2</c:v>
                </c:pt>
                <c:pt idx="3">
                  <c:v>3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31-49B6-9D85-29E16F4807FD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Town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trucks!$K$368:$O$368</c:f>
              <c:strCache>
                <c:ptCount val="5"/>
                <c:pt idx="0">
                  <c:v>Car 5</c:v>
                </c:pt>
                <c:pt idx="1">
                  <c:v>engine 2</c:v>
                </c:pt>
                <c:pt idx="2">
                  <c:v>engine 3</c:v>
                </c:pt>
                <c:pt idx="3">
                  <c:v>tanker </c:v>
                </c:pt>
                <c:pt idx="4">
                  <c:v>ladder</c:v>
                </c:pt>
              </c:strCache>
            </c:strRef>
          </c:cat>
          <c:val>
            <c:numRef>
              <c:f>trucks!$K$369:$O$369</c:f>
              <c:numCache>
                <c:formatCode>General</c:formatCode>
                <c:ptCount val="5"/>
                <c:pt idx="0">
                  <c:v>72</c:v>
                </c:pt>
                <c:pt idx="1">
                  <c:v>77</c:v>
                </c:pt>
                <c:pt idx="2">
                  <c:v>27</c:v>
                </c:pt>
                <c:pt idx="3">
                  <c:v>17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85-474D-BD46-A8742E520A8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A9386-AF71-4773-B7EC-9ADF85FBA323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93299-8039-4447-AA02-8D5DEF8D8A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219199"/>
          </a:xfrm>
        </p:spPr>
        <p:txBody>
          <a:bodyPr/>
          <a:lstStyle/>
          <a:p>
            <a:r>
              <a:rPr lang="en-US" b="1" i="1" dirty="0"/>
              <a:t>Swanton Fire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1" name="Picture 3" descr="C:\Users\Swanton Village\Desktop\IMG_302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05000"/>
            <a:ext cx="84582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944540"/>
              </p:ext>
            </p:extLst>
          </p:nvPr>
        </p:nvGraphicFramePr>
        <p:xfrm>
          <a:off x="533400" y="381001"/>
          <a:ext cx="8305799" cy="5410209"/>
        </p:xfrm>
        <a:graphic>
          <a:graphicData uri="http://schemas.openxmlformats.org/drawingml/2006/table">
            <a:tbl>
              <a:tblPr/>
              <a:tblGrid>
                <a:gridCol w="1326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2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329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57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76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Village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Town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Vehicle Accident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MVA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Vehical Accident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Vehicle</a:t>
                      </a:r>
                      <a:r>
                        <a:rPr lang="en-US" sz="12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Fire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Vehical Fire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Vehical Fire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Fire Alarms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Fire Alarms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Fire Alarms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Struture Fire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Structure</a:t>
                      </a:r>
                      <a:r>
                        <a:rPr lang="en-US" sz="1200" b="1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Struture Fire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Trash/Rub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Trash/Rub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Trash/Rub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Brush/Grass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Brush/Grass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Brush/Grass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Gas Leak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Gas Leak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Gas Leak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Burn Complaint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Burn Complaint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Burn Complaint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 Hazard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 Hazard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Road Hazard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C.O. Incident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C.O. Call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C.O. Incident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Hazmat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Hazmat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Hazmat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 Assist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 Assist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 Assist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Good Intent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 / I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Good Intent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Boat Rescue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Boat Rescue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Boat Rescue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Smoke Invest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Smoke Invest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Smoke Invest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Ice Water Rescue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Ice Water Rescue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Ice Water Rescue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Mutual Aid S/B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Mutual Aid H/F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Mutual Aid WATER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7629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686432078"/>
              </p:ext>
            </p:extLst>
          </p:nvPr>
        </p:nvGraphicFramePr>
        <p:xfrm>
          <a:off x="180974" y="9525"/>
          <a:ext cx="8782051" cy="6838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wanton Village\Desktop\Screenshot_12-9-2026_104919_interface.active911.co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wanton Village\Desktop\Screenshot_12-9-2026_105058_interface.active911.co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6" name="Oval 5"/>
          <p:cNvSpPr/>
          <p:nvPr/>
        </p:nvSpPr>
        <p:spPr>
          <a:xfrm>
            <a:off x="685800" y="5638800"/>
            <a:ext cx="1219200" cy="22860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114800" y="5181600"/>
            <a:ext cx="1143000" cy="22860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181600" y="4953000"/>
            <a:ext cx="1219200" cy="228600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533400"/>
          <a:ext cx="8458193" cy="685800"/>
        </p:xfrm>
        <a:graphic>
          <a:graphicData uri="http://schemas.openxmlformats.org/drawingml/2006/table">
            <a:tbl>
              <a:tblPr/>
              <a:tblGrid>
                <a:gridCol w="461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51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6135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Car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engine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engine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tanker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ladder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Car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engine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engine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tanker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ladder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-685800" y="1143000"/>
          <a:ext cx="6172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3581400" y="1143000"/>
          <a:ext cx="5562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5600" y="1524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Truck Deployment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62000" y="533400"/>
          <a:ext cx="2667000" cy="5791200"/>
        </p:xfrm>
        <a:graphic>
          <a:graphicData uri="http://schemas.openxmlformats.org/drawingml/2006/table">
            <a:tbl>
              <a:tblPr/>
              <a:tblGrid>
                <a:gridCol w="1625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1648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Name:</a:t>
                      </a:r>
                      <a:endParaRPr lang="en-US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Rank</a:t>
                      </a:r>
                      <a:endParaRPr lang="en-US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Barry, Sam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Bouissey, Lawrence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CAPT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Bourdeau Alexandra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Bruyette, Kody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Campbell, Troy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AST. CH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Chevalier, Dan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CHIEF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Depaitie, Matt 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Fontaine, Andre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Giroux, Cody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Greer, Jack JR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Jaring, Keesy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Longe, Gary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McDonnell, Eric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Mitchinson,Avery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LT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Packard, Josh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Potter, Lyndsay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Peloquin,Peter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Robtoy, Jake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Smith, Brandon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Vanslette, Caleb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Walker, Matt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SO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16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Wilcox, Abby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2006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Whalen, Bruce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323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highlight>
                            <a:srgbClr val="00FF00"/>
                          </a:highlight>
                          <a:latin typeface="Calibri"/>
                          <a:ea typeface="Times New Roman"/>
                          <a:cs typeface="Calibri"/>
                        </a:rPr>
                        <a:t>Warren, Keeegan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FF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522" marR="5852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33800" y="1600200"/>
            <a:ext cx="4953000" cy="4525963"/>
          </a:xfrm>
        </p:spPr>
        <p:txBody>
          <a:bodyPr/>
          <a:lstStyle/>
          <a:p>
            <a:r>
              <a:rPr lang="en-US" dirty="0"/>
              <a:t>24 Total Members</a:t>
            </a:r>
          </a:p>
          <a:p>
            <a:r>
              <a:rPr lang="en-US" dirty="0"/>
              <a:t>17 Certified </a:t>
            </a:r>
          </a:p>
          <a:p>
            <a:r>
              <a:rPr lang="en-US" dirty="0"/>
              <a:t>7 non-Certified</a:t>
            </a:r>
          </a:p>
          <a:p>
            <a:r>
              <a:rPr lang="en-US" dirty="0"/>
              <a:t>Of the 7, five are in class to become Certified.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u="sng" dirty="0"/>
              <a:t>Update on Mini Pumper</a:t>
            </a:r>
            <a:r>
              <a:rPr lang="en-US" dirty="0"/>
              <a:t>: March 2027</a:t>
            </a:r>
          </a:p>
          <a:p>
            <a:pPr>
              <a:buNone/>
            </a:pPr>
            <a:r>
              <a:rPr lang="en-US" u="sng" dirty="0"/>
              <a:t>Grants</a:t>
            </a:r>
            <a:r>
              <a:rPr lang="en-US" dirty="0"/>
              <a:t>:  One for an Exhaust System,  One for station assessment. </a:t>
            </a:r>
          </a:p>
          <a:p>
            <a:pPr>
              <a:buNone/>
            </a:pPr>
            <a:r>
              <a:rPr lang="en-US" u="sng" dirty="0"/>
              <a:t>Public events</a:t>
            </a:r>
            <a:r>
              <a:rPr lang="en-US" dirty="0"/>
              <a:t>:  6 so far.   New position. </a:t>
            </a:r>
          </a:p>
          <a:p>
            <a:pPr>
              <a:buNone/>
            </a:pPr>
            <a:r>
              <a:rPr lang="en-US" u="sng" dirty="0"/>
              <a:t>Fire Warden</a:t>
            </a:r>
            <a:r>
              <a:rPr lang="en-US" dirty="0"/>
              <a:t>: Updating website. </a:t>
            </a:r>
          </a:p>
          <a:p>
            <a:pPr>
              <a:buNone/>
            </a:pPr>
            <a:r>
              <a:rPr lang="en-US" u="sng" dirty="0"/>
              <a:t>Radio Communication Upgrade</a:t>
            </a:r>
            <a:r>
              <a:rPr lang="en-US" dirty="0"/>
              <a:t>:  Better communication.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415</Words>
  <Application>Microsoft Office PowerPoint</Application>
  <PresentationFormat>On-screen Show (4:3)</PresentationFormat>
  <Paragraphs>220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Swanton Fire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Swanton Village</dc:creator>
  <cp:lastModifiedBy>Dianne Day</cp:lastModifiedBy>
  <cp:revision>6</cp:revision>
  <dcterms:created xsi:type="dcterms:W3CDTF">2026-09-12T15:07:59Z</dcterms:created>
  <dcterms:modified xsi:type="dcterms:W3CDTF">2026-09-21T15:26:35Z</dcterms:modified>
</cp:coreProperties>
</file>