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8" r:id="rId2"/>
    <p:sldId id="260" r:id="rId3"/>
    <p:sldId id="257" r:id="rId4"/>
    <p:sldId id="263" r:id="rId5"/>
    <p:sldId id="264" r:id="rId6"/>
    <p:sldId id="266" r:id="rId7"/>
    <p:sldId id="267" r:id="rId8"/>
    <p:sldId id="259"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7/12/2024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40548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7/12/2024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08291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7/12/2024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69995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7/12/2024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1855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7/12/2024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47310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7/12/2024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31590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7/12/2024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897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7/12/2024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30833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97487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7/12/2024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18386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7/12/2024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34706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7/12/2024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62471301"/>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hf sldNum="0" hdr="0" ft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9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chwingi.pro/canadian-lightning-strike-survivor-wins-lotto/"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slideshare.net/KarenMartinGroup/lean-leadership-part-2-of-3/48-Questions_orcomments48"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AE6FDAC-40E0-48E0-95B0-C001CBC1C7A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9600" y="598714"/>
            <a:ext cx="10951029" cy="5845628"/>
          </a:xfrm>
          <a:prstGeom prst="rect">
            <a:avLst/>
          </a:prstGeom>
        </p:spPr>
      </p:pic>
      <p:sp>
        <p:nvSpPr>
          <p:cNvPr id="7" name="TextBox 6">
            <a:extLst>
              <a:ext uri="{FF2B5EF4-FFF2-40B4-BE49-F238E27FC236}">
                <a16:creationId xmlns:a16="http://schemas.microsoft.com/office/drawing/2014/main" id="{A15C8E77-9324-B5C6-8AC8-2B7FA32DFCBE}"/>
              </a:ext>
            </a:extLst>
          </p:cNvPr>
          <p:cNvSpPr txBox="1"/>
          <p:nvPr/>
        </p:nvSpPr>
        <p:spPr>
          <a:xfrm>
            <a:off x="217714" y="6505442"/>
            <a:ext cx="11647715" cy="230832"/>
          </a:xfrm>
          <a:prstGeom prst="rect">
            <a:avLst/>
          </a:prstGeom>
          <a:noFill/>
        </p:spPr>
        <p:txBody>
          <a:bodyPr wrap="square" rtlCol="0">
            <a:spAutoFit/>
          </a:bodyPr>
          <a:lstStyle/>
          <a:p>
            <a:r>
              <a:rPr lang="en-US" sz="900">
                <a:hlinkClick r:id="rId3" tooltip="https://www.schwingi.pro/canadian-lightning-strike-survivor-wins-lotto/"/>
              </a:rPr>
              <a:t>This Photo</a:t>
            </a:r>
            <a:r>
              <a:rPr lang="en-US" sz="900"/>
              <a:t> by Unknown Author is licensed under </a:t>
            </a:r>
            <a:r>
              <a:rPr lang="en-US" sz="900">
                <a:hlinkClick r:id="rId4" tooltip="https://creativecommons.org/licenses/by-nc-sa/3.0/"/>
              </a:rPr>
              <a:t>CC BY-SA-NC</a:t>
            </a:r>
            <a:endParaRPr lang="en-US" sz="900"/>
          </a:p>
        </p:txBody>
      </p:sp>
      <p:sp>
        <p:nvSpPr>
          <p:cNvPr id="8" name="TextBox 7">
            <a:extLst>
              <a:ext uri="{FF2B5EF4-FFF2-40B4-BE49-F238E27FC236}">
                <a16:creationId xmlns:a16="http://schemas.microsoft.com/office/drawing/2014/main" id="{E83690CD-633B-178B-60D8-C8783117A99C}"/>
              </a:ext>
            </a:extLst>
          </p:cNvPr>
          <p:cNvSpPr txBox="1"/>
          <p:nvPr/>
        </p:nvSpPr>
        <p:spPr>
          <a:xfrm>
            <a:off x="865414" y="2271887"/>
            <a:ext cx="10461172" cy="769441"/>
          </a:xfrm>
          <a:prstGeom prst="rect">
            <a:avLst/>
          </a:prstGeom>
          <a:noFill/>
        </p:spPr>
        <p:txBody>
          <a:bodyPr wrap="square" rtlCol="0">
            <a:spAutoFit/>
          </a:bodyPr>
          <a:lstStyle/>
          <a:p>
            <a:pPr algn="ctr"/>
            <a:r>
              <a:rPr lang="en-US" sz="3600" dirty="0"/>
              <a:t> </a:t>
            </a:r>
            <a:r>
              <a:rPr lang="en-US" sz="4400" dirty="0">
                <a:solidFill>
                  <a:schemeClr val="bg1"/>
                </a:solidFill>
              </a:rPr>
              <a:t>Swanton Village Light Department</a:t>
            </a:r>
            <a:endParaRPr lang="en-US" sz="4400" dirty="0"/>
          </a:p>
        </p:txBody>
      </p:sp>
      <p:sp>
        <p:nvSpPr>
          <p:cNvPr id="9" name="TextBox 8">
            <a:extLst>
              <a:ext uri="{FF2B5EF4-FFF2-40B4-BE49-F238E27FC236}">
                <a16:creationId xmlns:a16="http://schemas.microsoft.com/office/drawing/2014/main" id="{9002AEB7-5532-0F62-9745-EB82E897F80A}"/>
              </a:ext>
            </a:extLst>
          </p:cNvPr>
          <p:cNvSpPr txBox="1"/>
          <p:nvPr/>
        </p:nvSpPr>
        <p:spPr>
          <a:xfrm>
            <a:off x="2068287" y="3323352"/>
            <a:ext cx="7832270" cy="830997"/>
          </a:xfrm>
          <a:prstGeom prst="rect">
            <a:avLst/>
          </a:prstGeom>
          <a:noFill/>
        </p:spPr>
        <p:txBody>
          <a:bodyPr wrap="square" rtlCol="0">
            <a:spAutoFit/>
          </a:bodyPr>
          <a:lstStyle/>
          <a:p>
            <a:pPr algn="ctr"/>
            <a:r>
              <a:rPr lang="en-US" sz="2400" dirty="0">
                <a:solidFill>
                  <a:schemeClr val="bg1"/>
                </a:solidFill>
              </a:rPr>
              <a:t>Duane Couture</a:t>
            </a:r>
          </a:p>
          <a:p>
            <a:pPr algn="ctr"/>
            <a:r>
              <a:rPr lang="en-US" sz="2400" dirty="0">
                <a:solidFill>
                  <a:schemeClr val="bg1"/>
                </a:solidFill>
              </a:rPr>
              <a:t>Line Foreman</a:t>
            </a:r>
          </a:p>
        </p:txBody>
      </p:sp>
    </p:spTree>
    <p:extLst>
      <p:ext uri="{BB962C8B-B14F-4D97-AF65-F5344CB8AC3E}">
        <p14:creationId xmlns:p14="http://schemas.microsoft.com/office/powerpoint/2010/main" val="1947485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69600-20EC-A058-D7EC-0872DF8F44EC}"/>
              </a:ext>
            </a:extLst>
          </p:cNvPr>
          <p:cNvSpPr>
            <a:spLocks noGrp="1"/>
          </p:cNvSpPr>
          <p:nvPr>
            <p:ph type="title"/>
          </p:nvPr>
        </p:nvSpPr>
        <p:spPr>
          <a:xfrm>
            <a:off x="581192" y="702155"/>
            <a:ext cx="11029616" cy="5350301"/>
          </a:xfrm>
        </p:spPr>
        <p:txBody>
          <a:bodyPr/>
          <a:lstStyle/>
          <a:p>
            <a:pPr algn="ctr"/>
            <a:r>
              <a:rPr lang="en-US" dirty="0"/>
              <a:t>Questions??</a:t>
            </a:r>
            <a:br>
              <a:rPr lang="en-US" dirty="0"/>
            </a:br>
            <a:endParaRPr lang="en-US" dirty="0"/>
          </a:p>
        </p:txBody>
      </p:sp>
      <p:pic>
        <p:nvPicPr>
          <p:cNvPr id="5" name="Picture 4" descr="Graphical user interface&#10;&#10;Description automatically generated with medium confidence">
            <a:extLst>
              <a:ext uri="{FF2B5EF4-FFF2-40B4-BE49-F238E27FC236}">
                <a16:creationId xmlns:a16="http://schemas.microsoft.com/office/drawing/2014/main" id="{647B88BC-99DF-83F7-3541-BC1F9E4B72F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369200" y="835800"/>
            <a:ext cx="9287914" cy="5486400"/>
          </a:xfrm>
          <a:prstGeom prst="rect">
            <a:avLst/>
          </a:prstGeom>
        </p:spPr>
      </p:pic>
    </p:spTree>
    <p:extLst>
      <p:ext uri="{BB962C8B-B14F-4D97-AF65-F5344CB8AC3E}">
        <p14:creationId xmlns:p14="http://schemas.microsoft.com/office/powerpoint/2010/main" val="200376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6965B-289E-A5D2-245C-EE1034E771DF}"/>
              </a:ext>
            </a:extLst>
          </p:cNvPr>
          <p:cNvSpPr>
            <a:spLocks noGrp="1"/>
          </p:cNvSpPr>
          <p:nvPr>
            <p:ph type="title"/>
          </p:nvPr>
        </p:nvSpPr>
        <p:spPr/>
        <p:txBody>
          <a:bodyPr/>
          <a:lstStyle/>
          <a:p>
            <a:pPr algn="ctr"/>
            <a:r>
              <a:rPr lang="en-US" dirty="0"/>
              <a:t>Swanton Village electric </a:t>
            </a:r>
            <a:br>
              <a:rPr lang="en-US" dirty="0"/>
            </a:br>
            <a:r>
              <a:rPr lang="en-US" dirty="0"/>
              <a:t>Organizational Chart</a:t>
            </a:r>
          </a:p>
        </p:txBody>
      </p:sp>
      <p:sp>
        <p:nvSpPr>
          <p:cNvPr id="3" name="Content Placeholder 2">
            <a:extLst>
              <a:ext uri="{FF2B5EF4-FFF2-40B4-BE49-F238E27FC236}">
                <a16:creationId xmlns:a16="http://schemas.microsoft.com/office/drawing/2014/main" id="{4AF86BC1-5E73-5A63-F69B-5029DD29B6FC}"/>
              </a:ext>
            </a:extLst>
          </p:cNvPr>
          <p:cNvSpPr>
            <a:spLocks noGrp="1"/>
          </p:cNvSpPr>
          <p:nvPr>
            <p:ph idx="1"/>
          </p:nvPr>
        </p:nvSpPr>
        <p:spPr/>
        <p:txBody>
          <a:bodyPr/>
          <a:lstStyle/>
          <a:p>
            <a:endParaRPr lang="en-US" dirty="0"/>
          </a:p>
          <a:p>
            <a:endParaRPr lang="en-US" dirty="0"/>
          </a:p>
          <a:p>
            <a:endParaRPr lang="en-US" dirty="0"/>
          </a:p>
        </p:txBody>
      </p:sp>
      <p:sp>
        <p:nvSpPr>
          <p:cNvPr id="4" name="Rectangle 3">
            <a:extLst>
              <a:ext uri="{FF2B5EF4-FFF2-40B4-BE49-F238E27FC236}">
                <a16:creationId xmlns:a16="http://schemas.microsoft.com/office/drawing/2014/main" id="{FD862953-6F67-CDEB-6E3E-39EB08A2B3A6}"/>
              </a:ext>
            </a:extLst>
          </p:cNvPr>
          <p:cNvSpPr/>
          <p:nvPr/>
        </p:nvSpPr>
        <p:spPr>
          <a:xfrm>
            <a:off x="5214257" y="2830286"/>
            <a:ext cx="1807029" cy="5987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Duane Couture</a:t>
            </a:r>
          </a:p>
          <a:p>
            <a:pPr algn="ctr"/>
            <a:r>
              <a:rPr lang="en-US" dirty="0"/>
              <a:t>Line Foreman</a:t>
            </a:r>
          </a:p>
        </p:txBody>
      </p:sp>
      <p:sp>
        <p:nvSpPr>
          <p:cNvPr id="5" name="Rectangle 4">
            <a:extLst>
              <a:ext uri="{FF2B5EF4-FFF2-40B4-BE49-F238E27FC236}">
                <a16:creationId xmlns:a16="http://schemas.microsoft.com/office/drawing/2014/main" id="{6B95A185-0592-7DAD-8F6E-629C9A85BE37}"/>
              </a:ext>
            </a:extLst>
          </p:cNvPr>
          <p:cNvSpPr/>
          <p:nvPr/>
        </p:nvSpPr>
        <p:spPr>
          <a:xfrm>
            <a:off x="5214257" y="3878988"/>
            <a:ext cx="1807029" cy="5987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Daren </a:t>
            </a:r>
            <a:r>
              <a:rPr lang="en-US" dirty="0" err="1"/>
              <a:t>Plouff</a:t>
            </a:r>
            <a:endParaRPr lang="en-US" dirty="0"/>
          </a:p>
          <a:p>
            <a:pPr algn="ctr"/>
            <a:r>
              <a:rPr lang="en-US" dirty="0"/>
              <a:t>Lead Lineman</a:t>
            </a:r>
          </a:p>
        </p:txBody>
      </p:sp>
      <p:cxnSp>
        <p:nvCxnSpPr>
          <p:cNvPr id="8" name="Straight Connector 7">
            <a:extLst>
              <a:ext uri="{FF2B5EF4-FFF2-40B4-BE49-F238E27FC236}">
                <a16:creationId xmlns:a16="http://schemas.microsoft.com/office/drawing/2014/main" id="{EF1FF95A-9D43-497E-8A18-E9AAF0CCFC1E}"/>
              </a:ext>
            </a:extLst>
          </p:cNvPr>
          <p:cNvCxnSpPr>
            <a:cxnSpLocks/>
            <a:stCxn id="4" idx="2"/>
            <a:endCxn id="5" idx="0"/>
          </p:cNvCxnSpPr>
          <p:nvPr/>
        </p:nvCxnSpPr>
        <p:spPr>
          <a:xfrm>
            <a:off x="6117772" y="3429000"/>
            <a:ext cx="0" cy="4499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4C003A6D-B251-E8E3-3EB9-FBE8C5C69E5E}"/>
              </a:ext>
            </a:extLst>
          </p:cNvPr>
          <p:cNvSpPr/>
          <p:nvPr/>
        </p:nvSpPr>
        <p:spPr>
          <a:xfrm>
            <a:off x="7358743" y="3918422"/>
            <a:ext cx="1970314" cy="559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 </a:t>
            </a:r>
            <a:r>
              <a:rPr lang="en-US" dirty="0" err="1"/>
              <a:t>Longway</a:t>
            </a:r>
            <a:endParaRPr lang="en-US" dirty="0"/>
          </a:p>
          <a:p>
            <a:pPr algn="ctr"/>
            <a:r>
              <a:rPr lang="en-US" dirty="0"/>
              <a:t>Meter </a:t>
            </a:r>
          </a:p>
        </p:txBody>
      </p:sp>
      <p:cxnSp>
        <p:nvCxnSpPr>
          <p:cNvPr id="13" name="Connector: Elbow 12">
            <a:extLst>
              <a:ext uri="{FF2B5EF4-FFF2-40B4-BE49-F238E27FC236}">
                <a16:creationId xmlns:a16="http://schemas.microsoft.com/office/drawing/2014/main" id="{3FA23323-0CC7-8040-2980-E585EE096AA2}"/>
              </a:ext>
            </a:extLst>
          </p:cNvPr>
          <p:cNvCxnSpPr>
            <a:cxnSpLocks/>
            <a:stCxn id="4" idx="3"/>
            <a:endCxn id="11" idx="0"/>
          </p:cNvCxnSpPr>
          <p:nvPr/>
        </p:nvCxnSpPr>
        <p:spPr>
          <a:xfrm>
            <a:off x="7021286" y="3129643"/>
            <a:ext cx="1322614" cy="788779"/>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699CD80C-DDAD-2833-2516-7C26B48F6A20}"/>
              </a:ext>
            </a:extLst>
          </p:cNvPr>
          <p:cNvSpPr/>
          <p:nvPr/>
        </p:nvSpPr>
        <p:spPr>
          <a:xfrm>
            <a:off x="1172547" y="4960776"/>
            <a:ext cx="2264228" cy="511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Jody Benoit</a:t>
            </a:r>
          </a:p>
          <a:p>
            <a:pPr algn="ctr"/>
            <a:r>
              <a:rPr lang="en-US" dirty="0"/>
              <a:t>1</a:t>
            </a:r>
            <a:r>
              <a:rPr lang="en-US" baseline="30000" dirty="0"/>
              <a:t>st</a:t>
            </a:r>
            <a:r>
              <a:rPr lang="en-US" dirty="0"/>
              <a:t> Class Lineman</a:t>
            </a:r>
          </a:p>
        </p:txBody>
      </p:sp>
      <p:sp>
        <p:nvSpPr>
          <p:cNvPr id="22" name="Rectangle 21">
            <a:extLst>
              <a:ext uri="{FF2B5EF4-FFF2-40B4-BE49-F238E27FC236}">
                <a16:creationId xmlns:a16="http://schemas.microsoft.com/office/drawing/2014/main" id="{F5FFBB73-F2A3-F67C-C68B-0C2E1BED3943}"/>
              </a:ext>
            </a:extLst>
          </p:cNvPr>
          <p:cNvSpPr/>
          <p:nvPr/>
        </p:nvSpPr>
        <p:spPr>
          <a:xfrm>
            <a:off x="4123171" y="4997214"/>
            <a:ext cx="1894114" cy="5116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Tanner Benoit</a:t>
            </a:r>
          </a:p>
          <a:p>
            <a:pPr algn="ctr"/>
            <a:r>
              <a:rPr lang="en-US" dirty="0"/>
              <a:t>1</a:t>
            </a:r>
            <a:r>
              <a:rPr lang="en-US" baseline="30000" dirty="0"/>
              <a:t>st</a:t>
            </a:r>
            <a:r>
              <a:rPr lang="en-US" dirty="0"/>
              <a:t> Class Lineman</a:t>
            </a:r>
          </a:p>
        </p:txBody>
      </p:sp>
      <p:sp>
        <p:nvSpPr>
          <p:cNvPr id="23" name="Rectangle 22">
            <a:extLst>
              <a:ext uri="{FF2B5EF4-FFF2-40B4-BE49-F238E27FC236}">
                <a16:creationId xmlns:a16="http://schemas.microsoft.com/office/drawing/2014/main" id="{477A8E13-A492-E5D3-2B0A-F057B072FCA2}"/>
              </a:ext>
            </a:extLst>
          </p:cNvPr>
          <p:cNvSpPr/>
          <p:nvPr/>
        </p:nvSpPr>
        <p:spPr>
          <a:xfrm>
            <a:off x="6688781" y="4960776"/>
            <a:ext cx="2124890" cy="511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Paul Bouchard</a:t>
            </a:r>
          </a:p>
          <a:p>
            <a:pPr algn="ctr"/>
            <a:r>
              <a:rPr lang="en-US" dirty="0"/>
              <a:t>Lineman Apprentice</a:t>
            </a:r>
          </a:p>
        </p:txBody>
      </p:sp>
      <p:cxnSp>
        <p:nvCxnSpPr>
          <p:cNvPr id="25" name="Connector: Elbow 24">
            <a:extLst>
              <a:ext uri="{FF2B5EF4-FFF2-40B4-BE49-F238E27FC236}">
                <a16:creationId xmlns:a16="http://schemas.microsoft.com/office/drawing/2014/main" id="{15291DCD-3E3A-802E-94B5-76D29ABA25BF}"/>
              </a:ext>
            </a:extLst>
          </p:cNvPr>
          <p:cNvCxnSpPr>
            <a:stCxn id="5" idx="2"/>
            <a:endCxn id="20" idx="0"/>
          </p:cNvCxnSpPr>
          <p:nvPr/>
        </p:nvCxnSpPr>
        <p:spPr>
          <a:xfrm rot="5400000">
            <a:off x="3969680" y="2812684"/>
            <a:ext cx="483074" cy="3813111"/>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3ECF83D3-9A8B-20D5-850D-262B0B17FEA6}"/>
              </a:ext>
            </a:extLst>
          </p:cNvPr>
          <p:cNvSpPr/>
          <p:nvPr/>
        </p:nvSpPr>
        <p:spPr>
          <a:xfrm>
            <a:off x="2046514" y="2830287"/>
            <a:ext cx="2182583" cy="5987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Al Mosher </a:t>
            </a:r>
          </a:p>
          <a:p>
            <a:pPr algn="ctr"/>
            <a:r>
              <a:rPr lang="en-US" dirty="0"/>
              <a:t>Electrical Engineer</a:t>
            </a:r>
          </a:p>
        </p:txBody>
      </p:sp>
      <p:sp>
        <p:nvSpPr>
          <p:cNvPr id="35" name="TextBox 34">
            <a:extLst>
              <a:ext uri="{FF2B5EF4-FFF2-40B4-BE49-F238E27FC236}">
                <a16:creationId xmlns:a16="http://schemas.microsoft.com/office/drawing/2014/main" id="{A57A4EF0-A735-5FDC-D96C-3FA88773FA70}"/>
              </a:ext>
            </a:extLst>
          </p:cNvPr>
          <p:cNvSpPr txBox="1"/>
          <p:nvPr/>
        </p:nvSpPr>
        <p:spPr>
          <a:xfrm>
            <a:off x="4229097" y="2939577"/>
            <a:ext cx="985154" cy="369332"/>
          </a:xfrm>
          <a:prstGeom prst="rect">
            <a:avLst/>
          </a:prstGeom>
          <a:noFill/>
        </p:spPr>
        <p:txBody>
          <a:bodyPr wrap="square" rtlCol="0">
            <a:spAutoFit/>
          </a:bodyPr>
          <a:lstStyle/>
          <a:p>
            <a:r>
              <a:rPr lang="en-US" dirty="0"/>
              <a:t>………..</a:t>
            </a:r>
          </a:p>
        </p:txBody>
      </p:sp>
      <p:sp>
        <p:nvSpPr>
          <p:cNvPr id="7" name="Rectangle 6">
            <a:extLst>
              <a:ext uri="{FF2B5EF4-FFF2-40B4-BE49-F238E27FC236}">
                <a16:creationId xmlns:a16="http://schemas.microsoft.com/office/drawing/2014/main" id="{31F72978-B85C-EDC5-A39F-62E926996F43}"/>
              </a:ext>
            </a:extLst>
          </p:cNvPr>
          <p:cNvSpPr/>
          <p:nvPr/>
        </p:nvSpPr>
        <p:spPr>
          <a:xfrm>
            <a:off x="9329057" y="4960776"/>
            <a:ext cx="2124890" cy="51162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Nathan Parent</a:t>
            </a:r>
          </a:p>
          <a:p>
            <a:pPr algn="ctr"/>
            <a:r>
              <a:rPr lang="en-US" dirty="0"/>
              <a:t>Lineman Apprentice</a:t>
            </a:r>
          </a:p>
        </p:txBody>
      </p:sp>
      <p:cxnSp>
        <p:nvCxnSpPr>
          <p:cNvPr id="10" name="Connector: Elbow 9">
            <a:extLst>
              <a:ext uri="{FF2B5EF4-FFF2-40B4-BE49-F238E27FC236}">
                <a16:creationId xmlns:a16="http://schemas.microsoft.com/office/drawing/2014/main" id="{CE7A64F3-CC8C-044B-F9E4-389AB7EAE7B8}"/>
              </a:ext>
            </a:extLst>
          </p:cNvPr>
          <p:cNvCxnSpPr>
            <a:stCxn id="5" idx="2"/>
            <a:endCxn id="7" idx="0"/>
          </p:cNvCxnSpPr>
          <p:nvPr/>
        </p:nvCxnSpPr>
        <p:spPr>
          <a:xfrm rot="16200000" flipH="1">
            <a:off x="8013100" y="2582374"/>
            <a:ext cx="483074" cy="427373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650A0774-D313-07A5-0E96-29D5E5C8AD4A}"/>
              </a:ext>
            </a:extLst>
          </p:cNvPr>
          <p:cNvCxnSpPr>
            <a:stCxn id="5" idx="2"/>
            <a:endCxn id="22" idx="0"/>
          </p:cNvCxnSpPr>
          <p:nvPr/>
        </p:nvCxnSpPr>
        <p:spPr>
          <a:xfrm rot="5400000">
            <a:off x="5334244" y="4213686"/>
            <a:ext cx="519512" cy="104754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6" name="Connector: Elbow 15">
            <a:extLst>
              <a:ext uri="{FF2B5EF4-FFF2-40B4-BE49-F238E27FC236}">
                <a16:creationId xmlns:a16="http://schemas.microsoft.com/office/drawing/2014/main" id="{A54A6934-4769-7FCB-BCC6-4017BC390C74}"/>
              </a:ext>
            </a:extLst>
          </p:cNvPr>
          <p:cNvCxnSpPr>
            <a:stCxn id="5" idx="2"/>
            <a:endCxn id="23" idx="0"/>
          </p:cNvCxnSpPr>
          <p:nvPr/>
        </p:nvCxnSpPr>
        <p:spPr>
          <a:xfrm rot="16200000" flipH="1">
            <a:off x="6692962" y="3902512"/>
            <a:ext cx="483074" cy="1633454"/>
          </a:xfrm>
          <a:prstGeom prst="bentConnector3">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256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BAEDD-37CB-554B-EF48-B3D1AA48A886}"/>
              </a:ext>
            </a:extLst>
          </p:cNvPr>
          <p:cNvSpPr>
            <a:spLocks noGrp="1"/>
          </p:cNvSpPr>
          <p:nvPr>
            <p:ph type="title"/>
          </p:nvPr>
        </p:nvSpPr>
        <p:spPr/>
        <p:txBody>
          <a:bodyPr/>
          <a:lstStyle/>
          <a:p>
            <a:pPr algn="ctr"/>
            <a:r>
              <a:rPr lang="en-US" dirty="0"/>
              <a:t>Responsibilities</a:t>
            </a:r>
            <a:br>
              <a:rPr lang="en-US" dirty="0"/>
            </a:br>
            <a:endParaRPr lang="en-US" dirty="0"/>
          </a:p>
        </p:txBody>
      </p:sp>
      <p:sp>
        <p:nvSpPr>
          <p:cNvPr id="3" name="Content Placeholder 2">
            <a:extLst>
              <a:ext uri="{FF2B5EF4-FFF2-40B4-BE49-F238E27FC236}">
                <a16:creationId xmlns:a16="http://schemas.microsoft.com/office/drawing/2014/main" id="{FEA985AB-37B4-93B1-5CC7-7BA27850C66B}"/>
              </a:ext>
            </a:extLst>
          </p:cNvPr>
          <p:cNvSpPr>
            <a:spLocks noGrp="1"/>
          </p:cNvSpPr>
          <p:nvPr>
            <p:ph idx="1"/>
          </p:nvPr>
        </p:nvSpPr>
        <p:spPr/>
        <p:txBody>
          <a:bodyPr/>
          <a:lstStyle/>
          <a:p>
            <a:r>
              <a:rPr lang="en-US" dirty="0"/>
              <a:t>Supplying power to roughly 4,000 customers and maintaining the substation and power lines for transmission and distribution</a:t>
            </a:r>
          </a:p>
          <a:p>
            <a:r>
              <a:rPr lang="en-US" dirty="0"/>
              <a:t>Electric Meters</a:t>
            </a:r>
          </a:p>
          <a:p>
            <a:r>
              <a:rPr lang="en-US" dirty="0"/>
              <a:t>Providing mutual Aid to local and non-local power companies during times of natural disaster, i.e. wind, snow, ice storms.</a:t>
            </a:r>
          </a:p>
          <a:p>
            <a:r>
              <a:rPr lang="en-US" dirty="0"/>
              <a:t>Maintaining a safe work environment</a:t>
            </a:r>
          </a:p>
          <a:p>
            <a:endParaRPr lang="en-US" dirty="0"/>
          </a:p>
        </p:txBody>
      </p:sp>
    </p:spTree>
    <p:extLst>
      <p:ext uri="{BB962C8B-B14F-4D97-AF65-F5344CB8AC3E}">
        <p14:creationId xmlns:p14="http://schemas.microsoft.com/office/powerpoint/2010/main" val="691016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542BE-74EE-AF04-AE90-EDFACC7BE411}"/>
              </a:ext>
            </a:extLst>
          </p:cNvPr>
          <p:cNvSpPr>
            <a:spLocks noGrp="1"/>
          </p:cNvSpPr>
          <p:nvPr>
            <p:ph type="title"/>
          </p:nvPr>
        </p:nvSpPr>
        <p:spPr>
          <a:xfrm>
            <a:off x="581192" y="702156"/>
            <a:ext cx="11029616" cy="789187"/>
          </a:xfrm>
        </p:spPr>
        <p:txBody>
          <a:bodyPr/>
          <a:lstStyle/>
          <a:p>
            <a:r>
              <a:rPr lang="en-US" dirty="0"/>
              <a:t>Supplying and Maintaining Power Lines</a:t>
            </a:r>
          </a:p>
        </p:txBody>
      </p:sp>
      <p:sp>
        <p:nvSpPr>
          <p:cNvPr id="3" name="Content Placeholder 2">
            <a:extLst>
              <a:ext uri="{FF2B5EF4-FFF2-40B4-BE49-F238E27FC236}">
                <a16:creationId xmlns:a16="http://schemas.microsoft.com/office/drawing/2014/main" id="{E1BCC574-04D0-B734-9387-393765228DC0}"/>
              </a:ext>
            </a:extLst>
          </p:cNvPr>
          <p:cNvSpPr>
            <a:spLocks noGrp="1"/>
          </p:cNvSpPr>
          <p:nvPr>
            <p:ph idx="1"/>
          </p:nvPr>
        </p:nvSpPr>
        <p:spPr>
          <a:xfrm>
            <a:off x="581192" y="1890876"/>
            <a:ext cx="11029615" cy="4084474"/>
          </a:xfrm>
        </p:spPr>
        <p:txBody>
          <a:bodyPr/>
          <a:lstStyle/>
          <a:p>
            <a:r>
              <a:rPr lang="en-US" dirty="0"/>
              <a:t>Maintaining existing lines</a:t>
            </a:r>
          </a:p>
          <a:p>
            <a:r>
              <a:rPr lang="en-US" dirty="0"/>
              <a:t>Line improvements</a:t>
            </a:r>
          </a:p>
          <a:p>
            <a:pPr lvl="1"/>
            <a:r>
              <a:rPr lang="en-US" dirty="0"/>
              <a:t>Moving power lines to increase power reliability (moving cross country lines closer to roadside)</a:t>
            </a:r>
          </a:p>
          <a:p>
            <a:r>
              <a:rPr lang="en-US" dirty="0"/>
              <a:t>Manage tree trimming to minimize tree related issues</a:t>
            </a:r>
          </a:p>
          <a:p>
            <a:r>
              <a:rPr lang="en-US" dirty="0"/>
              <a:t>Building new lines as needed</a:t>
            </a:r>
          </a:p>
          <a:p>
            <a:r>
              <a:rPr lang="en-US" dirty="0"/>
              <a:t>Creating Cost Estimates for New Customers</a:t>
            </a:r>
          </a:p>
          <a:p>
            <a:r>
              <a:rPr lang="en-US" dirty="0"/>
              <a:t>Ensuring equipment is well maintained and in working order</a:t>
            </a:r>
          </a:p>
          <a:p>
            <a:r>
              <a:rPr lang="en-US" dirty="0"/>
              <a:t>Ensuring a safe work environment by providing continuous safety training and ensuring working gear is in compliance with regulations and policy</a:t>
            </a:r>
          </a:p>
          <a:p>
            <a:pPr marL="0" indent="0">
              <a:buNone/>
            </a:pPr>
            <a:endParaRPr lang="en-US" dirty="0"/>
          </a:p>
        </p:txBody>
      </p:sp>
    </p:spTree>
    <p:extLst>
      <p:ext uri="{BB962C8B-B14F-4D97-AF65-F5344CB8AC3E}">
        <p14:creationId xmlns:p14="http://schemas.microsoft.com/office/powerpoint/2010/main" val="769774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E8372-5C93-5692-FAB2-87714F377F3A}"/>
              </a:ext>
            </a:extLst>
          </p:cNvPr>
          <p:cNvSpPr>
            <a:spLocks noGrp="1"/>
          </p:cNvSpPr>
          <p:nvPr>
            <p:ph type="title"/>
          </p:nvPr>
        </p:nvSpPr>
        <p:spPr/>
        <p:txBody>
          <a:bodyPr/>
          <a:lstStyle/>
          <a:p>
            <a:r>
              <a:rPr lang="en-US" dirty="0"/>
              <a:t>Electric meters</a:t>
            </a:r>
          </a:p>
        </p:txBody>
      </p:sp>
      <p:sp>
        <p:nvSpPr>
          <p:cNvPr id="3" name="Content Placeholder 2">
            <a:extLst>
              <a:ext uri="{FF2B5EF4-FFF2-40B4-BE49-F238E27FC236}">
                <a16:creationId xmlns:a16="http://schemas.microsoft.com/office/drawing/2014/main" id="{9B99B5CC-E76E-104C-6A1B-53E901B05085}"/>
              </a:ext>
            </a:extLst>
          </p:cNvPr>
          <p:cNvSpPr>
            <a:spLocks noGrp="1"/>
          </p:cNvSpPr>
          <p:nvPr>
            <p:ph idx="1"/>
          </p:nvPr>
        </p:nvSpPr>
        <p:spPr/>
        <p:txBody>
          <a:bodyPr/>
          <a:lstStyle/>
          <a:p>
            <a:r>
              <a:rPr lang="en-US" dirty="0"/>
              <a:t>Maintaining and existing current metering system, physically reading meters for approximately 4000 customers each month</a:t>
            </a:r>
          </a:p>
          <a:p>
            <a:r>
              <a:rPr lang="en-US" dirty="0"/>
              <a:t>Doing disconnects for non-payers as well as reconnects</a:t>
            </a:r>
          </a:p>
          <a:p>
            <a:r>
              <a:rPr lang="en-US" dirty="0"/>
              <a:t>Swanton Village Electric is currently working to integrate a new smart metering system which will feed the data from the meter back to the metering system eliminating the need to physically read the meter.  It will also integrate with the Mapping system which will allow for outage management.</a:t>
            </a:r>
          </a:p>
          <a:p>
            <a:endParaRPr lang="en-US" dirty="0"/>
          </a:p>
        </p:txBody>
      </p:sp>
    </p:spTree>
    <p:extLst>
      <p:ext uri="{BB962C8B-B14F-4D97-AF65-F5344CB8AC3E}">
        <p14:creationId xmlns:p14="http://schemas.microsoft.com/office/powerpoint/2010/main" val="132207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8091E-2732-A87B-64C8-9C22F21A3CA9}"/>
              </a:ext>
            </a:extLst>
          </p:cNvPr>
          <p:cNvSpPr>
            <a:spLocks noGrp="1"/>
          </p:cNvSpPr>
          <p:nvPr>
            <p:ph type="title"/>
          </p:nvPr>
        </p:nvSpPr>
        <p:spPr/>
        <p:txBody>
          <a:bodyPr/>
          <a:lstStyle/>
          <a:p>
            <a:r>
              <a:rPr lang="en-US" dirty="0"/>
              <a:t>Mutual Aid and Support</a:t>
            </a:r>
          </a:p>
        </p:txBody>
      </p:sp>
      <p:sp>
        <p:nvSpPr>
          <p:cNvPr id="3" name="Content Placeholder 2">
            <a:extLst>
              <a:ext uri="{FF2B5EF4-FFF2-40B4-BE49-F238E27FC236}">
                <a16:creationId xmlns:a16="http://schemas.microsoft.com/office/drawing/2014/main" id="{7E358A1B-EB07-7ED8-3913-7F22FA1C8D63}"/>
              </a:ext>
            </a:extLst>
          </p:cNvPr>
          <p:cNvSpPr>
            <a:spLocks noGrp="1"/>
          </p:cNvSpPr>
          <p:nvPr>
            <p:ph idx="1"/>
          </p:nvPr>
        </p:nvSpPr>
        <p:spPr/>
        <p:txBody>
          <a:bodyPr/>
          <a:lstStyle/>
          <a:p>
            <a:r>
              <a:rPr lang="en-US" dirty="0"/>
              <a:t>Swanton Village Electric provides mutual aid support to local and non-local power companies during times of natural disaster.  </a:t>
            </a:r>
          </a:p>
          <a:p>
            <a:r>
              <a:rPr lang="en-US" dirty="0"/>
              <a:t>Currently Swanton collaborates with Enosburg for on-call responsibilities supporting both utilities.</a:t>
            </a:r>
          </a:p>
        </p:txBody>
      </p:sp>
    </p:spTree>
    <p:extLst>
      <p:ext uri="{BB962C8B-B14F-4D97-AF65-F5344CB8AC3E}">
        <p14:creationId xmlns:p14="http://schemas.microsoft.com/office/powerpoint/2010/main" val="2705753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04F57-C1C9-7E3F-664B-2FB4689A5039}"/>
              </a:ext>
            </a:extLst>
          </p:cNvPr>
          <p:cNvSpPr>
            <a:spLocks noGrp="1"/>
          </p:cNvSpPr>
          <p:nvPr>
            <p:ph type="title"/>
          </p:nvPr>
        </p:nvSpPr>
        <p:spPr/>
        <p:txBody>
          <a:bodyPr/>
          <a:lstStyle/>
          <a:p>
            <a:r>
              <a:rPr lang="en-US" dirty="0"/>
              <a:t>Safety</a:t>
            </a:r>
          </a:p>
        </p:txBody>
      </p:sp>
      <p:sp>
        <p:nvSpPr>
          <p:cNvPr id="3" name="Content Placeholder 2">
            <a:extLst>
              <a:ext uri="{FF2B5EF4-FFF2-40B4-BE49-F238E27FC236}">
                <a16:creationId xmlns:a16="http://schemas.microsoft.com/office/drawing/2014/main" id="{10E72F80-3BC3-B8EE-B7E9-B1F81033A67F}"/>
              </a:ext>
            </a:extLst>
          </p:cNvPr>
          <p:cNvSpPr>
            <a:spLocks noGrp="1"/>
          </p:cNvSpPr>
          <p:nvPr>
            <p:ph idx="1"/>
          </p:nvPr>
        </p:nvSpPr>
        <p:spPr/>
        <p:txBody>
          <a:bodyPr/>
          <a:lstStyle/>
          <a:p>
            <a:r>
              <a:rPr lang="en-US" dirty="0"/>
              <a:t>Maintains required safety training by providing monthly safety training sessions to include pole top rescues.</a:t>
            </a:r>
          </a:p>
          <a:p>
            <a:r>
              <a:rPr lang="en-US" dirty="0"/>
              <a:t>Ensures yearly CPR certifications are maintained.</a:t>
            </a:r>
          </a:p>
          <a:p>
            <a:r>
              <a:rPr lang="en-US" dirty="0"/>
              <a:t>Ensures work gear and equipment (rubber gloves, sleeves, bucket trucks) are in compliance with required regulations, policy and standards for electric companies.</a:t>
            </a:r>
          </a:p>
        </p:txBody>
      </p:sp>
    </p:spTree>
    <p:extLst>
      <p:ext uri="{BB962C8B-B14F-4D97-AF65-F5344CB8AC3E}">
        <p14:creationId xmlns:p14="http://schemas.microsoft.com/office/powerpoint/2010/main" val="1819319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6ABB8-B5BB-CF41-FD7C-44A840678339}"/>
              </a:ext>
            </a:extLst>
          </p:cNvPr>
          <p:cNvSpPr>
            <a:spLocks noGrp="1"/>
          </p:cNvSpPr>
          <p:nvPr>
            <p:ph type="title"/>
          </p:nvPr>
        </p:nvSpPr>
        <p:spPr/>
        <p:txBody>
          <a:bodyPr/>
          <a:lstStyle/>
          <a:p>
            <a:pPr algn="ctr"/>
            <a:r>
              <a:rPr lang="en-US" dirty="0"/>
              <a:t>projects</a:t>
            </a:r>
          </a:p>
        </p:txBody>
      </p:sp>
      <p:sp>
        <p:nvSpPr>
          <p:cNvPr id="3" name="Content Placeholder 2">
            <a:extLst>
              <a:ext uri="{FF2B5EF4-FFF2-40B4-BE49-F238E27FC236}">
                <a16:creationId xmlns:a16="http://schemas.microsoft.com/office/drawing/2014/main" id="{E74FBD98-A866-F4EE-AB8F-9D7C0B0D65A5}"/>
              </a:ext>
            </a:extLst>
          </p:cNvPr>
          <p:cNvSpPr>
            <a:spLocks noGrp="1"/>
          </p:cNvSpPr>
          <p:nvPr>
            <p:ph idx="1"/>
          </p:nvPr>
        </p:nvSpPr>
        <p:spPr/>
        <p:txBody>
          <a:bodyPr>
            <a:normAutofit fontScale="85000" lnSpcReduction="20000"/>
          </a:bodyPr>
          <a:lstStyle/>
          <a:p>
            <a:endParaRPr lang="en-US" dirty="0"/>
          </a:p>
          <a:p>
            <a:endParaRPr lang="en-US" dirty="0"/>
          </a:p>
          <a:p>
            <a:endParaRPr lang="en-US" dirty="0"/>
          </a:p>
          <a:p>
            <a:r>
              <a:rPr lang="en-US" dirty="0"/>
              <a:t>Continuing to upgrade the system by:</a:t>
            </a:r>
          </a:p>
          <a:p>
            <a:pPr lvl="1"/>
            <a:r>
              <a:rPr lang="en-US" dirty="0"/>
              <a:t>Replacing aged poles within the system</a:t>
            </a:r>
          </a:p>
          <a:p>
            <a:pPr lvl="1"/>
            <a:r>
              <a:rPr lang="en-US" dirty="0"/>
              <a:t>Moving cross country lines roadside to increase reliability and decrease repair time</a:t>
            </a:r>
          </a:p>
          <a:p>
            <a:pPr lvl="1"/>
            <a:r>
              <a:rPr lang="en-US" dirty="0"/>
              <a:t>Looking to put distribution lines underground where ever it is fiscally responsible</a:t>
            </a:r>
          </a:p>
          <a:p>
            <a:pPr lvl="1"/>
            <a:r>
              <a:rPr lang="en-US" dirty="0"/>
              <a:t>Implementing the Geographic Information System (GIS) to allow for the tracking of aged equipment and plan for replacements and upgrades.</a:t>
            </a:r>
          </a:p>
          <a:p>
            <a:r>
              <a:rPr lang="en-US" dirty="0"/>
              <a:t>Installation of the AMI electronic metering system as well as upgrading the water meters to remote reads.</a:t>
            </a:r>
          </a:p>
          <a:p>
            <a:r>
              <a:rPr lang="en-US" dirty="0"/>
              <a:t>In conjunction with regular tree trimming, we are addressing the impact that the Emerald Ash Bore is having on Ash within our system which has also increased the cost of the tree trimming.</a:t>
            </a:r>
          </a:p>
          <a:p>
            <a:endParaRPr lang="en-US" dirty="0"/>
          </a:p>
          <a:p>
            <a:pPr marL="0" indent="0">
              <a:buNone/>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765463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69600-20EC-A058-D7EC-0872DF8F44EC}"/>
              </a:ext>
            </a:extLst>
          </p:cNvPr>
          <p:cNvSpPr>
            <a:spLocks noGrp="1"/>
          </p:cNvSpPr>
          <p:nvPr>
            <p:ph type="title"/>
          </p:nvPr>
        </p:nvSpPr>
        <p:spPr/>
        <p:txBody>
          <a:bodyPr/>
          <a:lstStyle/>
          <a:p>
            <a:pPr algn="ctr"/>
            <a:r>
              <a:rPr lang="en-US" dirty="0"/>
              <a:t>challenges</a:t>
            </a:r>
          </a:p>
        </p:txBody>
      </p:sp>
      <p:sp>
        <p:nvSpPr>
          <p:cNvPr id="3" name="Content Placeholder 2">
            <a:extLst>
              <a:ext uri="{FF2B5EF4-FFF2-40B4-BE49-F238E27FC236}">
                <a16:creationId xmlns:a16="http://schemas.microsoft.com/office/drawing/2014/main" id="{AFBDECF6-D61A-634D-1AC3-F455D1C28D54}"/>
              </a:ext>
            </a:extLst>
          </p:cNvPr>
          <p:cNvSpPr>
            <a:spLocks noGrp="1"/>
          </p:cNvSpPr>
          <p:nvPr>
            <p:ph idx="1"/>
          </p:nvPr>
        </p:nvSpPr>
        <p:spPr/>
        <p:txBody>
          <a:bodyPr/>
          <a:lstStyle/>
          <a:p>
            <a:r>
              <a:rPr lang="en-US" dirty="0"/>
              <a:t>Keeping the rates as low as possible while continuing to improve and upgrade the system keeping it reliable.</a:t>
            </a:r>
          </a:p>
          <a:p>
            <a:r>
              <a:rPr lang="en-US" dirty="0"/>
              <a:t>Getting materials, equipment and services timely</a:t>
            </a:r>
          </a:p>
          <a:p>
            <a:r>
              <a:rPr lang="en-US" dirty="0"/>
              <a:t>Increased costs of materials, equipment and services due </a:t>
            </a:r>
            <a:r>
              <a:rPr lang="en-US"/>
              <a:t>to inflation.</a:t>
            </a:r>
            <a:endParaRPr lang="en-US" dirty="0"/>
          </a:p>
        </p:txBody>
      </p:sp>
    </p:spTree>
    <p:extLst>
      <p:ext uri="{BB962C8B-B14F-4D97-AF65-F5344CB8AC3E}">
        <p14:creationId xmlns:p14="http://schemas.microsoft.com/office/powerpoint/2010/main" val="3159094756"/>
      </p:ext>
    </p:extLst>
  </p:cSld>
  <p:clrMapOvr>
    <a:masterClrMapping/>
  </p:clrMapOvr>
</p:sld>
</file>

<file path=ppt/theme/theme1.xml><?xml version="1.0" encoding="utf-8"?>
<a:theme xmlns:a="http://schemas.openxmlformats.org/drawingml/2006/main" name="DividendVTI">
  <a:themeElements>
    <a:clrScheme name="AnalogousFromLightSeedRightStep">
      <a:dk1>
        <a:srgbClr val="000000"/>
      </a:dk1>
      <a:lt1>
        <a:srgbClr val="FFFFFF"/>
      </a:lt1>
      <a:dk2>
        <a:srgbClr val="413424"/>
      </a:dk2>
      <a:lt2>
        <a:srgbClr val="E2E5E8"/>
      </a:lt2>
      <a:accent1>
        <a:srgbClr val="D19651"/>
      </a:accent1>
      <a:accent2>
        <a:srgbClr val="A9A64F"/>
      </a:accent2>
      <a:accent3>
        <a:srgbClr val="90AB63"/>
      </a:accent3>
      <a:accent4>
        <a:srgbClr val="66B253"/>
      </a:accent4>
      <a:accent5>
        <a:srgbClr val="58B46B"/>
      </a:accent5>
      <a:accent6>
        <a:srgbClr val="53B28E"/>
      </a:accent6>
      <a:hlink>
        <a:srgbClr val="6283AA"/>
      </a:hlink>
      <a:folHlink>
        <a:srgbClr val="7F7F7F"/>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7453</TotalTime>
  <Words>505</Words>
  <Application>Microsoft Office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Tw Cen MT</vt:lpstr>
      <vt:lpstr>Wingdings 2</vt:lpstr>
      <vt:lpstr>DividendVTI</vt:lpstr>
      <vt:lpstr>PowerPoint Presentation</vt:lpstr>
      <vt:lpstr>Swanton Village electric  Organizational Chart</vt:lpstr>
      <vt:lpstr>Responsibilities </vt:lpstr>
      <vt:lpstr>Supplying and Maintaining Power Lines</vt:lpstr>
      <vt:lpstr>Electric meters</vt:lpstr>
      <vt:lpstr>Mutual Aid and Support</vt:lpstr>
      <vt:lpstr>Safety</vt:lpstr>
      <vt:lpstr>projects</vt:lpstr>
      <vt:lpstr>challenges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Duane Couture</dc:creator>
  <cp:lastModifiedBy>Dianne Day</cp:lastModifiedBy>
  <cp:revision>10</cp:revision>
  <dcterms:created xsi:type="dcterms:W3CDTF">2023-03-24T21:00:56Z</dcterms:created>
  <dcterms:modified xsi:type="dcterms:W3CDTF">2024-07-12T17:07:40Z</dcterms:modified>
</cp:coreProperties>
</file>