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8" r:id="rId4"/>
    <p:sldId id="259" r:id="rId5"/>
    <p:sldId id="260" r:id="rId6"/>
    <p:sldId id="262" r:id="rId7"/>
    <p:sldId id="261" r:id="rId8"/>
    <p:sldId id="263" r:id="rId9"/>
    <p:sldId id="264" r:id="rId10"/>
    <p:sldId id="265" r:id="rId11"/>
    <p:sldId id="267" r:id="rId12"/>
    <p:sldId id="268" r:id="rId13"/>
    <p:sldId id="273" r:id="rId14"/>
    <p:sldId id="279" r:id="rId15"/>
    <p:sldId id="280" r:id="rId16"/>
    <p:sldId id="274" r:id="rId17"/>
    <p:sldId id="275" r:id="rId18"/>
    <p:sldId id="278" r:id="rId19"/>
    <p:sldId id="277" r:id="rId20"/>
    <p:sldId id="266" r:id="rId21"/>
    <p:sldId id="270"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ata4.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svg"/><Relationship Id="rId1" Type="http://schemas.openxmlformats.org/officeDocument/2006/relationships/hyperlink" Target="mailto:Ddupont@swanton.net" TargetMode="External"/><Relationship Id="rId4" Type="http://schemas.openxmlformats.org/officeDocument/2006/relationships/image" Target="../media/image80.svg"/></Relationships>
</file>

<file path=ppt/diagrams/_rels/drawing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svg"/><Relationship Id="rId1" Type="http://schemas.openxmlformats.org/officeDocument/2006/relationships/image" Target="../media/image78.svg"/><Relationship Id="rId4" Type="http://schemas.openxmlformats.org/officeDocument/2006/relationships/hyperlink" Target="mailto:Ddupont@swanton.ne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6357CB-37F6-4A42-B0F8-1E9BBE0290C3}" type="doc">
      <dgm:prSet loTypeId="urn:microsoft.com/office/officeart/2005/8/layout/process2" loCatId="process" qsTypeId="urn:microsoft.com/office/officeart/2005/8/quickstyle/simple4" qsCatId="simple" csTypeId="urn:microsoft.com/office/officeart/2005/8/colors/accent1_2" csCatId="accent1" phldr="1"/>
      <dgm:spPr/>
      <dgm:t>
        <a:bodyPr/>
        <a:lstStyle/>
        <a:p>
          <a:endParaRPr lang="en-US"/>
        </a:p>
      </dgm:t>
    </dgm:pt>
    <dgm:pt modelId="{7DA4B40C-684B-459A-82FF-70EBCC3CCDF2}">
      <dgm:prSet/>
      <dgm:spPr/>
      <dgm:t>
        <a:bodyPr/>
        <a:lstStyle/>
        <a:p>
          <a:r>
            <a:rPr lang="en-US"/>
            <a:t>2026 work completed update</a:t>
          </a:r>
        </a:p>
      </dgm:t>
    </dgm:pt>
    <dgm:pt modelId="{9C1F289F-6D25-4D94-83F8-C9752272940B}" type="parTrans" cxnId="{A00A2C59-8000-4EE5-BCB0-842ADF245467}">
      <dgm:prSet/>
      <dgm:spPr/>
      <dgm:t>
        <a:bodyPr/>
        <a:lstStyle/>
        <a:p>
          <a:endParaRPr lang="en-US"/>
        </a:p>
      </dgm:t>
    </dgm:pt>
    <dgm:pt modelId="{E0008603-9CBC-4EB8-BBCD-A61A8002D4FD}" type="sibTrans" cxnId="{A00A2C59-8000-4EE5-BCB0-842ADF245467}">
      <dgm:prSet/>
      <dgm:spPr/>
      <dgm:t>
        <a:bodyPr/>
        <a:lstStyle/>
        <a:p>
          <a:endParaRPr lang="en-US"/>
        </a:p>
      </dgm:t>
    </dgm:pt>
    <dgm:pt modelId="{69E15475-B120-44DE-9826-D37D4D158563}">
      <dgm:prSet/>
      <dgm:spPr/>
      <dgm:t>
        <a:bodyPr/>
        <a:lstStyle/>
        <a:p>
          <a:r>
            <a:rPr lang="en-US"/>
            <a:t>Current ongoing projects </a:t>
          </a:r>
        </a:p>
      </dgm:t>
    </dgm:pt>
    <dgm:pt modelId="{CF3A4EDA-1F49-485B-9F78-D23E8A36BCA8}" type="parTrans" cxnId="{45658C41-59F0-4775-806E-87B28A1CF3B6}">
      <dgm:prSet/>
      <dgm:spPr/>
      <dgm:t>
        <a:bodyPr/>
        <a:lstStyle/>
        <a:p>
          <a:endParaRPr lang="en-US"/>
        </a:p>
      </dgm:t>
    </dgm:pt>
    <dgm:pt modelId="{8AD64FBF-11A2-4E51-BC93-977B58503C73}" type="sibTrans" cxnId="{45658C41-59F0-4775-806E-87B28A1CF3B6}">
      <dgm:prSet/>
      <dgm:spPr/>
      <dgm:t>
        <a:bodyPr/>
        <a:lstStyle/>
        <a:p>
          <a:endParaRPr lang="en-US"/>
        </a:p>
      </dgm:t>
    </dgm:pt>
    <dgm:pt modelId="{9F080118-8B58-42A9-9E69-77F551CF7D8F}">
      <dgm:prSet/>
      <dgm:spPr/>
      <dgm:t>
        <a:bodyPr/>
        <a:lstStyle/>
        <a:p>
          <a:r>
            <a:rPr lang="en-US"/>
            <a:t>Some fun facts about the Water Treatment Facility</a:t>
          </a:r>
        </a:p>
      </dgm:t>
    </dgm:pt>
    <dgm:pt modelId="{D89136F6-E63F-4CD0-8FEC-DA62E3C441BA}" type="parTrans" cxnId="{3524634C-8C3F-4064-8C4C-EAB2069C8019}">
      <dgm:prSet/>
      <dgm:spPr/>
      <dgm:t>
        <a:bodyPr/>
        <a:lstStyle/>
        <a:p>
          <a:endParaRPr lang="en-US"/>
        </a:p>
      </dgm:t>
    </dgm:pt>
    <dgm:pt modelId="{38710EF4-E18B-44ED-8A3E-447ED7E09481}" type="sibTrans" cxnId="{3524634C-8C3F-4064-8C4C-EAB2069C8019}">
      <dgm:prSet/>
      <dgm:spPr/>
      <dgm:t>
        <a:bodyPr/>
        <a:lstStyle/>
        <a:p>
          <a:endParaRPr lang="en-US"/>
        </a:p>
      </dgm:t>
    </dgm:pt>
    <dgm:pt modelId="{A9D6ED11-8BF9-4ABF-9C6C-E324849C013B}">
      <dgm:prSet/>
      <dgm:spPr/>
      <dgm:t>
        <a:bodyPr/>
        <a:lstStyle/>
        <a:p>
          <a:r>
            <a:rPr lang="en-US" dirty="0"/>
            <a:t>Reminder</a:t>
          </a:r>
        </a:p>
      </dgm:t>
    </dgm:pt>
    <dgm:pt modelId="{3EB7B563-3AAD-444F-AF4D-8142C224ECB9}" type="parTrans" cxnId="{1508F9FA-FCB9-4018-AD3F-CC154530C4D2}">
      <dgm:prSet/>
      <dgm:spPr/>
      <dgm:t>
        <a:bodyPr/>
        <a:lstStyle/>
        <a:p>
          <a:endParaRPr lang="en-US"/>
        </a:p>
      </dgm:t>
    </dgm:pt>
    <dgm:pt modelId="{67BE16D3-E5AD-40D3-A55B-F15DDB1622A3}" type="sibTrans" cxnId="{1508F9FA-FCB9-4018-AD3F-CC154530C4D2}">
      <dgm:prSet/>
      <dgm:spPr/>
      <dgm:t>
        <a:bodyPr/>
        <a:lstStyle/>
        <a:p>
          <a:endParaRPr lang="en-US"/>
        </a:p>
      </dgm:t>
    </dgm:pt>
    <dgm:pt modelId="{24976D7A-10A6-4A43-B5CE-CB41A4BAEF12}">
      <dgm:prSet/>
      <dgm:spPr/>
      <dgm:t>
        <a:bodyPr/>
        <a:lstStyle/>
        <a:p>
          <a:r>
            <a:rPr lang="en-US"/>
            <a:t>Questions?</a:t>
          </a:r>
        </a:p>
      </dgm:t>
    </dgm:pt>
    <dgm:pt modelId="{D74E317E-6541-487D-9BBB-78FBCA1E5BA4}" type="parTrans" cxnId="{2A6555C9-10FE-4DE6-BE71-0122B956CCBA}">
      <dgm:prSet/>
      <dgm:spPr/>
      <dgm:t>
        <a:bodyPr/>
        <a:lstStyle/>
        <a:p>
          <a:endParaRPr lang="en-US"/>
        </a:p>
      </dgm:t>
    </dgm:pt>
    <dgm:pt modelId="{642A6BFB-2C6C-4C60-A1BF-C358738CA507}" type="sibTrans" cxnId="{2A6555C9-10FE-4DE6-BE71-0122B956CCBA}">
      <dgm:prSet/>
      <dgm:spPr/>
      <dgm:t>
        <a:bodyPr/>
        <a:lstStyle/>
        <a:p>
          <a:endParaRPr lang="en-US"/>
        </a:p>
      </dgm:t>
    </dgm:pt>
    <dgm:pt modelId="{CC1F18AC-793D-455A-92CD-59C35591523D}" type="pres">
      <dgm:prSet presAssocID="{F56357CB-37F6-4A42-B0F8-1E9BBE0290C3}" presName="linearFlow" presStyleCnt="0">
        <dgm:presLayoutVars>
          <dgm:resizeHandles val="exact"/>
        </dgm:presLayoutVars>
      </dgm:prSet>
      <dgm:spPr/>
    </dgm:pt>
    <dgm:pt modelId="{85F085A0-00C4-4D63-9E33-13AC9F4ABEC3}" type="pres">
      <dgm:prSet presAssocID="{7DA4B40C-684B-459A-82FF-70EBCC3CCDF2}" presName="node" presStyleLbl="node1" presStyleIdx="0" presStyleCnt="5">
        <dgm:presLayoutVars>
          <dgm:bulletEnabled val="1"/>
        </dgm:presLayoutVars>
      </dgm:prSet>
      <dgm:spPr/>
    </dgm:pt>
    <dgm:pt modelId="{FB0741E0-57F5-4C98-A766-67346BDB874B}" type="pres">
      <dgm:prSet presAssocID="{E0008603-9CBC-4EB8-BBCD-A61A8002D4FD}" presName="sibTrans" presStyleLbl="sibTrans2D1" presStyleIdx="0" presStyleCnt="4"/>
      <dgm:spPr/>
    </dgm:pt>
    <dgm:pt modelId="{DB3F2FA3-23DC-4E83-B4A4-1DA99F7E0769}" type="pres">
      <dgm:prSet presAssocID="{E0008603-9CBC-4EB8-BBCD-A61A8002D4FD}" presName="connectorText" presStyleLbl="sibTrans2D1" presStyleIdx="0" presStyleCnt="4"/>
      <dgm:spPr/>
    </dgm:pt>
    <dgm:pt modelId="{5E3DAFF3-A7F6-4183-8989-62004C3AC1ED}" type="pres">
      <dgm:prSet presAssocID="{69E15475-B120-44DE-9826-D37D4D158563}" presName="node" presStyleLbl="node1" presStyleIdx="1" presStyleCnt="5">
        <dgm:presLayoutVars>
          <dgm:bulletEnabled val="1"/>
        </dgm:presLayoutVars>
      </dgm:prSet>
      <dgm:spPr/>
    </dgm:pt>
    <dgm:pt modelId="{7386AB3A-689E-4760-9413-126E475C08DF}" type="pres">
      <dgm:prSet presAssocID="{8AD64FBF-11A2-4E51-BC93-977B58503C73}" presName="sibTrans" presStyleLbl="sibTrans2D1" presStyleIdx="1" presStyleCnt="4"/>
      <dgm:spPr/>
    </dgm:pt>
    <dgm:pt modelId="{3EDFE6E8-C8C1-4EEF-936D-DB9200D39871}" type="pres">
      <dgm:prSet presAssocID="{8AD64FBF-11A2-4E51-BC93-977B58503C73}" presName="connectorText" presStyleLbl="sibTrans2D1" presStyleIdx="1" presStyleCnt="4"/>
      <dgm:spPr/>
    </dgm:pt>
    <dgm:pt modelId="{6E51D37C-5F05-4890-98B8-55BF38EC6862}" type="pres">
      <dgm:prSet presAssocID="{9F080118-8B58-42A9-9E69-77F551CF7D8F}" presName="node" presStyleLbl="node1" presStyleIdx="2" presStyleCnt="5">
        <dgm:presLayoutVars>
          <dgm:bulletEnabled val="1"/>
        </dgm:presLayoutVars>
      </dgm:prSet>
      <dgm:spPr/>
    </dgm:pt>
    <dgm:pt modelId="{BB6F36BF-D893-4A65-B23D-94FE18728496}" type="pres">
      <dgm:prSet presAssocID="{38710EF4-E18B-44ED-8A3E-447ED7E09481}" presName="sibTrans" presStyleLbl="sibTrans2D1" presStyleIdx="2" presStyleCnt="4"/>
      <dgm:spPr/>
    </dgm:pt>
    <dgm:pt modelId="{A58466AD-F1BE-46CC-B36F-5B3BD128AFE2}" type="pres">
      <dgm:prSet presAssocID="{38710EF4-E18B-44ED-8A3E-447ED7E09481}" presName="connectorText" presStyleLbl="sibTrans2D1" presStyleIdx="2" presStyleCnt="4"/>
      <dgm:spPr/>
    </dgm:pt>
    <dgm:pt modelId="{F243A795-3EF0-49A3-9E3E-97210E349609}" type="pres">
      <dgm:prSet presAssocID="{A9D6ED11-8BF9-4ABF-9C6C-E324849C013B}" presName="node" presStyleLbl="node1" presStyleIdx="3" presStyleCnt="5">
        <dgm:presLayoutVars>
          <dgm:bulletEnabled val="1"/>
        </dgm:presLayoutVars>
      </dgm:prSet>
      <dgm:spPr/>
    </dgm:pt>
    <dgm:pt modelId="{15B9E3AA-F8BB-4512-AA7B-78A77DD1B99D}" type="pres">
      <dgm:prSet presAssocID="{67BE16D3-E5AD-40D3-A55B-F15DDB1622A3}" presName="sibTrans" presStyleLbl="sibTrans2D1" presStyleIdx="3" presStyleCnt="4"/>
      <dgm:spPr/>
    </dgm:pt>
    <dgm:pt modelId="{73717B4E-4284-4CCF-8D72-8CDE6B37DC9F}" type="pres">
      <dgm:prSet presAssocID="{67BE16D3-E5AD-40D3-A55B-F15DDB1622A3}" presName="connectorText" presStyleLbl="sibTrans2D1" presStyleIdx="3" presStyleCnt="4"/>
      <dgm:spPr/>
    </dgm:pt>
    <dgm:pt modelId="{09D2446B-BFF0-43A2-8370-520C05C12DC7}" type="pres">
      <dgm:prSet presAssocID="{24976D7A-10A6-4A43-B5CE-CB41A4BAEF12}" presName="node" presStyleLbl="node1" presStyleIdx="4" presStyleCnt="5">
        <dgm:presLayoutVars>
          <dgm:bulletEnabled val="1"/>
        </dgm:presLayoutVars>
      </dgm:prSet>
      <dgm:spPr/>
    </dgm:pt>
  </dgm:ptLst>
  <dgm:cxnLst>
    <dgm:cxn modelId="{CFD62C08-2E43-40FE-927C-577607A07FE7}" type="presOf" srcId="{7DA4B40C-684B-459A-82FF-70EBCC3CCDF2}" destId="{85F085A0-00C4-4D63-9E33-13AC9F4ABEC3}" srcOrd="0" destOrd="0" presId="urn:microsoft.com/office/officeart/2005/8/layout/process2"/>
    <dgm:cxn modelId="{0B10570E-5ED9-4142-BBE8-8F7A49B56C9E}" type="presOf" srcId="{67BE16D3-E5AD-40D3-A55B-F15DDB1622A3}" destId="{73717B4E-4284-4CCF-8D72-8CDE6B37DC9F}" srcOrd="1" destOrd="0" presId="urn:microsoft.com/office/officeart/2005/8/layout/process2"/>
    <dgm:cxn modelId="{1DC12D16-A0DC-47C8-8647-6D0B7FBDBFD7}" type="presOf" srcId="{8AD64FBF-11A2-4E51-BC93-977B58503C73}" destId="{3EDFE6E8-C8C1-4EEF-936D-DB9200D39871}" srcOrd="1" destOrd="0" presId="urn:microsoft.com/office/officeart/2005/8/layout/process2"/>
    <dgm:cxn modelId="{C8B3711A-39CD-4979-9B3B-86676D0C3C58}" type="presOf" srcId="{9F080118-8B58-42A9-9E69-77F551CF7D8F}" destId="{6E51D37C-5F05-4890-98B8-55BF38EC6862}" srcOrd="0" destOrd="0" presId="urn:microsoft.com/office/officeart/2005/8/layout/process2"/>
    <dgm:cxn modelId="{FEE7891E-8AAE-459F-8D1A-8E5F5941A762}" type="presOf" srcId="{8AD64FBF-11A2-4E51-BC93-977B58503C73}" destId="{7386AB3A-689E-4760-9413-126E475C08DF}" srcOrd="0" destOrd="0" presId="urn:microsoft.com/office/officeart/2005/8/layout/process2"/>
    <dgm:cxn modelId="{45658C41-59F0-4775-806E-87B28A1CF3B6}" srcId="{F56357CB-37F6-4A42-B0F8-1E9BBE0290C3}" destId="{69E15475-B120-44DE-9826-D37D4D158563}" srcOrd="1" destOrd="0" parTransId="{CF3A4EDA-1F49-485B-9F78-D23E8A36BCA8}" sibTransId="{8AD64FBF-11A2-4E51-BC93-977B58503C73}"/>
    <dgm:cxn modelId="{3524634C-8C3F-4064-8C4C-EAB2069C8019}" srcId="{F56357CB-37F6-4A42-B0F8-1E9BBE0290C3}" destId="{9F080118-8B58-42A9-9E69-77F551CF7D8F}" srcOrd="2" destOrd="0" parTransId="{D89136F6-E63F-4CD0-8FEC-DA62E3C441BA}" sibTransId="{38710EF4-E18B-44ED-8A3E-447ED7E09481}"/>
    <dgm:cxn modelId="{30C2CC74-FCD3-4EA9-B81F-742FB95D3D9D}" type="presOf" srcId="{E0008603-9CBC-4EB8-BBCD-A61A8002D4FD}" destId="{DB3F2FA3-23DC-4E83-B4A4-1DA99F7E0769}" srcOrd="1" destOrd="0" presId="urn:microsoft.com/office/officeart/2005/8/layout/process2"/>
    <dgm:cxn modelId="{25F1A275-6BAE-4FFD-8A63-0C3DA7592DDC}" type="presOf" srcId="{38710EF4-E18B-44ED-8A3E-447ED7E09481}" destId="{BB6F36BF-D893-4A65-B23D-94FE18728496}" srcOrd="0" destOrd="0" presId="urn:microsoft.com/office/officeart/2005/8/layout/process2"/>
    <dgm:cxn modelId="{EA363D58-000E-4DCF-B756-08DB649E1BE6}" type="presOf" srcId="{69E15475-B120-44DE-9826-D37D4D158563}" destId="{5E3DAFF3-A7F6-4183-8989-62004C3AC1ED}" srcOrd="0" destOrd="0" presId="urn:microsoft.com/office/officeart/2005/8/layout/process2"/>
    <dgm:cxn modelId="{A00A2C59-8000-4EE5-BCB0-842ADF245467}" srcId="{F56357CB-37F6-4A42-B0F8-1E9BBE0290C3}" destId="{7DA4B40C-684B-459A-82FF-70EBCC3CCDF2}" srcOrd="0" destOrd="0" parTransId="{9C1F289F-6D25-4D94-83F8-C9752272940B}" sibTransId="{E0008603-9CBC-4EB8-BBCD-A61A8002D4FD}"/>
    <dgm:cxn modelId="{6852338A-F7D1-4011-BD9D-97DE89C6FAD4}" type="presOf" srcId="{38710EF4-E18B-44ED-8A3E-447ED7E09481}" destId="{A58466AD-F1BE-46CC-B36F-5B3BD128AFE2}" srcOrd="1" destOrd="0" presId="urn:microsoft.com/office/officeart/2005/8/layout/process2"/>
    <dgm:cxn modelId="{30EE5795-0C07-4465-BB00-1106546465A9}" type="presOf" srcId="{E0008603-9CBC-4EB8-BBCD-A61A8002D4FD}" destId="{FB0741E0-57F5-4C98-A766-67346BDB874B}" srcOrd="0" destOrd="0" presId="urn:microsoft.com/office/officeart/2005/8/layout/process2"/>
    <dgm:cxn modelId="{4E830DB0-C9A9-41BD-AB54-1F2E207664DF}" type="presOf" srcId="{24976D7A-10A6-4A43-B5CE-CB41A4BAEF12}" destId="{09D2446B-BFF0-43A2-8370-520C05C12DC7}" srcOrd="0" destOrd="0" presId="urn:microsoft.com/office/officeart/2005/8/layout/process2"/>
    <dgm:cxn modelId="{5331BCC0-2865-4BA8-BD11-583CF22078E0}" type="presOf" srcId="{A9D6ED11-8BF9-4ABF-9C6C-E324849C013B}" destId="{F243A795-3EF0-49A3-9E3E-97210E349609}" srcOrd="0" destOrd="0" presId="urn:microsoft.com/office/officeart/2005/8/layout/process2"/>
    <dgm:cxn modelId="{2A6555C9-10FE-4DE6-BE71-0122B956CCBA}" srcId="{F56357CB-37F6-4A42-B0F8-1E9BBE0290C3}" destId="{24976D7A-10A6-4A43-B5CE-CB41A4BAEF12}" srcOrd="4" destOrd="0" parTransId="{D74E317E-6541-487D-9BBB-78FBCA1E5BA4}" sibTransId="{642A6BFB-2C6C-4C60-A1BF-C358738CA507}"/>
    <dgm:cxn modelId="{50FA45D1-18FF-4D26-BCB2-8E2FBB818FBF}" type="presOf" srcId="{67BE16D3-E5AD-40D3-A55B-F15DDB1622A3}" destId="{15B9E3AA-F8BB-4512-AA7B-78A77DD1B99D}" srcOrd="0" destOrd="0" presId="urn:microsoft.com/office/officeart/2005/8/layout/process2"/>
    <dgm:cxn modelId="{F68673E0-4624-4C69-8D8E-A369CC396375}" type="presOf" srcId="{F56357CB-37F6-4A42-B0F8-1E9BBE0290C3}" destId="{CC1F18AC-793D-455A-92CD-59C35591523D}" srcOrd="0" destOrd="0" presId="urn:microsoft.com/office/officeart/2005/8/layout/process2"/>
    <dgm:cxn modelId="{1508F9FA-FCB9-4018-AD3F-CC154530C4D2}" srcId="{F56357CB-37F6-4A42-B0F8-1E9BBE0290C3}" destId="{A9D6ED11-8BF9-4ABF-9C6C-E324849C013B}" srcOrd="3" destOrd="0" parTransId="{3EB7B563-3AAD-444F-AF4D-8142C224ECB9}" sibTransId="{67BE16D3-E5AD-40D3-A55B-F15DDB1622A3}"/>
    <dgm:cxn modelId="{3FFBFED1-C389-4EFA-BB0B-AF1F830955F7}" type="presParOf" srcId="{CC1F18AC-793D-455A-92CD-59C35591523D}" destId="{85F085A0-00C4-4D63-9E33-13AC9F4ABEC3}" srcOrd="0" destOrd="0" presId="urn:microsoft.com/office/officeart/2005/8/layout/process2"/>
    <dgm:cxn modelId="{8C2E7BE0-94E2-45F6-9F46-1B99CF18FDD2}" type="presParOf" srcId="{CC1F18AC-793D-455A-92CD-59C35591523D}" destId="{FB0741E0-57F5-4C98-A766-67346BDB874B}" srcOrd="1" destOrd="0" presId="urn:microsoft.com/office/officeart/2005/8/layout/process2"/>
    <dgm:cxn modelId="{BFD9D837-C1EF-4E72-8281-8948665DF71C}" type="presParOf" srcId="{FB0741E0-57F5-4C98-A766-67346BDB874B}" destId="{DB3F2FA3-23DC-4E83-B4A4-1DA99F7E0769}" srcOrd="0" destOrd="0" presId="urn:microsoft.com/office/officeart/2005/8/layout/process2"/>
    <dgm:cxn modelId="{D89E8BB0-53F6-4888-9F87-FACDD233C77F}" type="presParOf" srcId="{CC1F18AC-793D-455A-92CD-59C35591523D}" destId="{5E3DAFF3-A7F6-4183-8989-62004C3AC1ED}" srcOrd="2" destOrd="0" presId="urn:microsoft.com/office/officeart/2005/8/layout/process2"/>
    <dgm:cxn modelId="{8177E88A-19F4-4B20-AABD-CE222809B6C6}" type="presParOf" srcId="{CC1F18AC-793D-455A-92CD-59C35591523D}" destId="{7386AB3A-689E-4760-9413-126E475C08DF}" srcOrd="3" destOrd="0" presId="urn:microsoft.com/office/officeart/2005/8/layout/process2"/>
    <dgm:cxn modelId="{CF5B6A36-8F46-49DE-B034-15C8A26319CB}" type="presParOf" srcId="{7386AB3A-689E-4760-9413-126E475C08DF}" destId="{3EDFE6E8-C8C1-4EEF-936D-DB9200D39871}" srcOrd="0" destOrd="0" presId="urn:microsoft.com/office/officeart/2005/8/layout/process2"/>
    <dgm:cxn modelId="{D462FE1A-0D26-489F-9B02-728D08C73E5C}" type="presParOf" srcId="{CC1F18AC-793D-455A-92CD-59C35591523D}" destId="{6E51D37C-5F05-4890-98B8-55BF38EC6862}" srcOrd="4" destOrd="0" presId="urn:microsoft.com/office/officeart/2005/8/layout/process2"/>
    <dgm:cxn modelId="{C676F03A-5A69-4F77-98E4-7885E6E0B021}" type="presParOf" srcId="{CC1F18AC-793D-455A-92CD-59C35591523D}" destId="{BB6F36BF-D893-4A65-B23D-94FE18728496}" srcOrd="5" destOrd="0" presId="urn:microsoft.com/office/officeart/2005/8/layout/process2"/>
    <dgm:cxn modelId="{628F91D2-F11B-4593-88D9-E6705F683ADB}" type="presParOf" srcId="{BB6F36BF-D893-4A65-B23D-94FE18728496}" destId="{A58466AD-F1BE-46CC-B36F-5B3BD128AFE2}" srcOrd="0" destOrd="0" presId="urn:microsoft.com/office/officeart/2005/8/layout/process2"/>
    <dgm:cxn modelId="{0BC0510D-BA2D-4AA9-9ACB-5E2BB50DBB19}" type="presParOf" srcId="{CC1F18AC-793D-455A-92CD-59C35591523D}" destId="{F243A795-3EF0-49A3-9E3E-97210E349609}" srcOrd="6" destOrd="0" presId="urn:microsoft.com/office/officeart/2005/8/layout/process2"/>
    <dgm:cxn modelId="{FDA3C911-5C71-4C0F-9332-AFA6C34DC952}" type="presParOf" srcId="{CC1F18AC-793D-455A-92CD-59C35591523D}" destId="{15B9E3AA-F8BB-4512-AA7B-78A77DD1B99D}" srcOrd="7" destOrd="0" presId="urn:microsoft.com/office/officeart/2005/8/layout/process2"/>
    <dgm:cxn modelId="{97CB9B87-2CE5-40A0-B84E-45A391D4D48E}" type="presParOf" srcId="{15B9E3AA-F8BB-4512-AA7B-78A77DD1B99D}" destId="{73717B4E-4284-4CCF-8D72-8CDE6B37DC9F}" srcOrd="0" destOrd="0" presId="urn:microsoft.com/office/officeart/2005/8/layout/process2"/>
    <dgm:cxn modelId="{D2D235EB-9472-426E-B717-60B4E85DFC4A}" type="presParOf" srcId="{CC1F18AC-793D-455A-92CD-59C35591523D}" destId="{09D2446B-BFF0-43A2-8370-520C05C12DC7}"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64A90-E045-46B5-90BE-F198809A735E}" type="doc">
      <dgm:prSet loTypeId="urn:microsoft.com/office/officeart/2005/8/layout/default" loCatId="list" qsTypeId="urn:microsoft.com/office/officeart/2005/8/quickstyle/simple5#1" qsCatId="simple" csTypeId="urn:microsoft.com/office/officeart/2005/8/colors/accent1_2#1" csCatId="accent1" phldr="1"/>
      <dgm:spPr/>
      <dgm:t>
        <a:bodyPr/>
        <a:lstStyle/>
        <a:p>
          <a:endParaRPr lang="en-US"/>
        </a:p>
      </dgm:t>
    </dgm:pt>
    <dgm:pt modelId="{0CFDF137-E94D-4924-83F5-FAF3A31F6038}">
      <dgm:prSet/>
      <dgm:spPr/>
      <dgm:t>
        <a:bodyPr/>
        <a:lstStyle/>
        <a:p>
          <a:r>
            <a:rPr lang="en-US" dirty="0"/>
            <a:t>Cleaned and Painted walls, floors and doors.</a:t>
          </a:r>
        </a:p>
      </dgm:t>
    </dgm:pt>
    <dgm:pt modelId="{95F443C5-0FC4-4173-98DD-2C81357D16DA}" type="parTrans" cxnId="{F9806FB7-6EDA-47A4-94B4-F854692DE776}">
      <dgm:prSet/>
      <dgm:spPr/>
      <dgm:t>
        <a:bodyPr/>
        <a:lstStyle/>
        <a:p>
          <a:endParaRPr lang="en-US"/>
        </a:p>
      </dgm:t>
    </dgm:pt>
    <dgm:pt modelId="{560DC50F-03EE-40C1-943E-A854480D439D}" type="sibTrans" cxnId="{F9806FB7-6EDA-47A4-94B4-F854692DE776}">
      <dgm:prSet/>
      <dgm:spPr/>
      <dgm:t>
        <a:bodyPr/>
        <a:lstStyle/>
        <a:p>
          <a:endParaRPr lang="en-US"/>
        </a:p>
      </dgm:t>
    </dgm:pt>
    <dgm:pt modelId="{B066058B-A9FD-4C64-9F8A-8BC78EEC6AA1}">
      <dgm:prSet/>
      <dgm:spPr/>
      <dgm:t>
        <a:bodyPr/>
        <a:lstStyle/>
        <a:p>
          <a:r>
            <a:rPr lang="en-US" dirty="0"/>
            <a:t>Painted main hallway to entrance</a:t>
          </a:r>
        </a:p>
      </dgm:t>
    </dgm:pt>
    <dgm:pt modelId="{BF8C2E14-FBFF-456B-9029-B93FDA808689}" type="parTrans" cxnId="{3B7410AB-725A-4937-95DC-4560AACDAB6E}">
      <dgm:prSet/>
      <dgm:spPr/>
      <dgm:t>
        <a:bodyPr/>
        <a:lstStyle/>
        <a:p>
          <a:endParaRPr lang="en-US"/>
        </a:p>
      </dgm:t>
    </dgm:pt>
    <dgm:pt modelId="{35535E63-578D-4109-861E-99ABD0667049}" type="sibTrans" cxnId="{3B7410AB-725A-4937-95DC-4560AACDAB6E}">
      <dgm:prSet/>
      <dgm:spPr/>
      <dgm:t>
        <a:bodyPr/>
        <a:lstStyle/>
        <a:p>
          <a:endParaRPr lang="en-US"/>
        </a:p>
      </dgm:t>
    </dgm:pt>
    <dgm:pt modelId="{6D49C234-C162-4E7A-BDF1-58FF695B8E22}">
      <dgm:prSet/>
      <dgm:spPr/>
      <dgm:t>
        <a:bodyPr/>
        <a:lstStyle/>
        <a:p>
          <a:r>
            <a:rPr lang="en-US" dirty="0"/>
            <a:t>Painted stairwell by main entrance</a:t>
          </a:r>
        </a:p>
      </dgm:t>
    </dgm:pt>
    <dgm:pt modelId="{F8815218-FBBF-4303-9325-0951AD2EE898}" type="parTrans" cxnId="{8C047E07-CA4A-48EA-8044-E0D937EA70DE}">
      <dgm:prSet/>
      <dgm:spPr/>
      <dgm:t>
        <a:bodyPr/>
        <a:lstStyle/>
        <a:p>
          <a:endParaRPr lang="en-US"/>
        </a:p>
      </dgm:t>
    </dgm:pt>
    <dgm:pt modelId="{1D9E022D-C8CA-4BB8-83D9-3EC95B4E82D7}" type="sibTrans" cxnId="{8C047E07-CA4A-48EA-8044-E0D937EA70DE}">
      <dgm:prSet/>
      <dgm:spPr/>
      <dgm:t>
        <a:bodyPr/>
        <a:lstStyle/>
        <a:p>
          <a:endParaRPr lang="en-US"/>
        </a:p>
      </dgm:t>
    </dgm:pt>
    <dgm:pt modelId="{8D17D677-1354-4452-9EE6-A2315FE71CA7}">
      <dgm:prSet/>
      <dgm:spPr/>
      <dgm:t>
        <a:bodyPr/>
        <a:lstStyle/>
        <a:p>
          <a:r>
            <a:rPr lang="en-US"/>
            <a:t>Painted bathroom </a:t>
          </a:r>
        </a:p>
      </dgm:t>
    </dgm:pt>
    <dgm:pt modelId="{9581B5E3-72FA-4496-8DC0-E695369CA722}" type="parTrans" cxnId="{A9EF082B-3BF7-4380-A95B-ABFEBE58921A}">
      <dgm:prSet/>
      <dgm:spPr/>
      <dgm:t>
        <a:bodyPr/>
        <a:lstStyle/>
        <a:p>
          <a:endParaRPr lang="en-US"/>
        </a:p>
      </dgm:t>
    </dgm:pt>
    <dgm:pt modelId="{F792D9B3-551F-4BFE-B83B-24C615F4D593}" type="sibTrans" cxnId="{A9EF082B-3BF7-4380-A95B-ABFEBE58921A}">
      <dgm:prSet/>
      <dgm:spPr/>
      <dgm:t>
        <a:bodyPr/>
        <a:lstStyle/>
        <a:p>
          <a:endParaRPr lang="en-US"/>
        </a:p>
      </dgm:t>
    </dgm:pt>
    <dgm:pt modelId="{385F65BB-EED3-49F1-BCFB-55D1DB0894F4}">
      <dgm:prSet/>
      <dgm:spPr/>
      <dgm:t>
        <a:bodyPr/>
        <a:lstStyle/>
        <a:p>
          <a:r>
            <a:rPr lang="en-US" dirty="0"/>
            <a:t>Painted main office and laboratory</a:t>
          </a:r>
        </a:p>
      </dgm:t>
    </dgm:pt>
    <dgm:pt modelId="{72746451-BBDB-4716-A7DE-6E59594F3C1D}" type="parTrans" cxnId="{B64CF095-6072-4486-A33A-3F6C48CF5886}">
      <dgm:prSet/>
      <dgm:spPr/>
      <dgm:t>
        <a:bodyPr/>
        <a:lstStyle/>
        <a:p>
          <a:endParaRPr lang="en-US"/>
        </a:p>
      </dgm:t>
    </dgm:pt>
    <dgm:pt modelId="{8131A051-8B2A-4568-95F2-1FA94051FE29}" type="sibTrans" cxnId="{B64CF095-6072-4486-A33A-3F6C48CF5886}">
      <dgm:prSet/>
      <dgm:spPr/>
      <dgm:t>
        <a:bodyPr/>
        <a:lstStyle/>
        <a:p>
          <a:endParaRPr lang="en-US"/>
        </a:p>
      </dgm:t>
    </dgm:pt>
    <dgm:pt modelId="{03951538-C991-4534-A0B0-4E1372243C4A}">
      <dgm:prSet/>
      <dgm:spPr/>
      <dgm:t>
        <a:bodyPr/>
        <a:lstStyle/>
        <a:p>
          <a:r>
            <a:rPr lang="en-US" dirty="0"/>
            <a:t>Ground and painted all exterior doors </a:t>
          </a:r>
        </a:p>
      </dgm:t>
    </dgm:pt>
    <dgm:pt modelId="{33D931A5-83D0-42E5-B160-CA96CF382620}" type="parTrans" cxnId="{3669E353-1B34-4941-B42E-E2B3B01FE2F5}">
      <dgm:prSet/>
      <dgm:spPr/>
      <dgm:t>
        <a:bodyPr/>
        <a:lstStyle/>
        <a:p>
          <a:endParaRPr lang="en-US"/>
        </a:p>
      </dgm:t>
    </dgm:pt>
    <dgm:pt modelId="{B391CE1E-BA34-4CFF-BDB5-C276FCCAE3DE}" type="sibTrans" cxnId="{3669E353-1B34-4941-B42E-E2B3B01FE2F5}">
      <dgm:prSet/>
      <dgm:spPr/>
      <dgm:t>
        <a:bodyPr/>
        <a:lstStyle/>
        <a:p>
          <a:endParaRPr lang="en-US"/>
        </a:p>
      </dgm:t>
    </dgm:pt>
    <dgm:pt modelId="{3FAAA1F4-E96D-48EE-A590-F3BFC49B19C9}">
      <dgm:prSet/>
      <dgm:spPr/>
      <dgm:t>
        <a:bodyPr/>
        <a:lstStyle/>
        <a:p>
          <a:r>
            <a:rPr lang="en-US" dirty="0"/>
            <a:t>Ground and painted new Gate to Main Entrance </a:t>
          </a:r>
        </a:p>
      </dgm:t>
    </dgm:pt>
    <dgm:pt modelId="{E1F05473-8B17-4B49-BA13-0599943053A4}" type="parTrans" cxnId="{E91F77BB-5C83-4387-99A4-D9904BC31A76}">
      <dgm:prSet/>
      <dgm:spPr/>
      <dgm:t>
        <a:bodyPr/>
        <a:lstStyle/>
        <a:p>
          <a:endParaRPr lang="en-US"/>
        </a:p>
      </dgm:t>
    </dgm:pt>
    <dgm:pt modelId="{BC57F11D-87B5-47E8-8ADF-1ADA3CFB0686}" type="sibTrans" cxnId="{E91F77BB-5C83-4387-99A4-D9904BC31A76}">
      <dgm:prSet/>
      <dgm:spPr/>
      <dgm:t>
        <a:bodyPr/>
        <a:lstStyle/>
        <a:p>
          <a:endParaRPr lang="en-US"/>
        </a:p>
      </dgm:t>
    </dgm:pt>
    <dgm:pt modelId="{7127FD42-A0C3-41BA-ADD8-A88833CF1FE6}">
      <dgm:prSet/>
      <dgm:spPr/>
      <dgm:t>
        <a:bodyPr/>
        <a:lstStyle/>
        <a:p>
          <a:r>
            <a:rPr lang="en-US" dirty="0"/>
            <a:t>Ground and painted handrail to entrance of the plant</a:t>
          </a:r>
        </a:p>
      </dgm:t>
    </dgm:pt>
    <dgm:pt modelId="{5765D5BE-B213-4AEA-A39E-B9193F751F34}" type="parTrans" cxnId="{070A1147-C0DD-4E34-9CAE-45BCE39A0E9E}">
      <dgm:prSet/>
      <dgm:spPr/>
      <dgm:t>
        <a:bodyPr/>
        <a:lstStyle/>
        <a:p>
          <a:endParaRPr lang="en-US"/>
        </a:p>
      </dgm:t>
    </dgm:pt>
    <dgm:pt modelId="{3C89F2B7-DCD0-4D3A-BA35-D960FA69BBCB}" type="sibTrans" cxnId="{070A1147-C0DD-4E34-9CAE-45BCE39A0E9E}">
      <dgm:prSet/>
      <dgm:spPr/>
      <dgm:t>
        <a:bodyPr/>
        <a:lstStyle/>
        <a:p>
          <a:endParaRPr lang="en-US"/>
        </a:p>
      </dgm:t>
    </dgm:pt>
    <dgm:pt modelId="{051E9122-D0DB-4C58-ADBF-197F872D506D}" type="pres">
      <dgm:prSet presAssocID="{EB664A90-E045-46B5-90BE-F198809A735E}" presName="diagram" presStyleCnt="0">
        <dgm:presLayoutVars>
          <dgm:dir/>
          <dgm:resizeHandles val="exact"/>
        </dgm:presLayoutVars>
      </dgm:prSet>
      <dgm:spPr/>
    </dgm:pt>
    <dgm:pt modelId="{099E92DA-2133-48D9-8CCB-BFF09D5662E0}" type="pres">
      <dgm:prSet presAssocID="{0CFDF137-E94D-4924-83F5-FAF3A31F6038}" presName="node" presStyleLbl="node1" presStyleIdx="0" presStyleCnt="8">
        <dgm:presLayoutVars>
          <dgm:bulletEnabled val="1"/>
        </dgm:presLayoutVars>
      </dgm:prSet>
      <dgm:spPr/>
    </dgm:pt>
    <dgm:pt modelId="{B0A0F16F-4BD5-44E6-8591-C9F6D8544686}" type="pres">
      <dgm:prSet presAssocID="{560DC50F-03EE-40C1-943E-A854480D439D}" presName="sibTrans" presStyleCnt="0"/>
      <dgm:spPr/>
    </dgm:pt>
    <dgm:pt modelId="{210E9938-2906-4653-A4C2-2508398588CA}" type="pres">
      <dgm:prSet presAssocID="{B066058B-A9FD-4C64-9F8A-8BC78EEC6AA1}" presName="node" presStyleLbl="node1" presStyleIdx="1" presStyleCnt="8">
        <dgm:presLayoutVars>
          <dgm:bulletEnabled val="1"/>
        </dgm:presLayoutVars>
      </dgm:prSet>
      <dgm:spPr/>
    </dgm:pt>
    <dgm:pt modelId="{5F1D470D-8C67-4264-B4C0-2FBE90C844D8}" type="pres">
      <dgm:prSet presAssocID="{35535E63-578D-4109-861E-99ABD0667049}" presName="sibTrans" presStyleCnt="0"/>
      <dgm:spPr/>
    </dgm:pt>
    <dgm:pt modelId="{776E5713-6A65-46C6-9D65-E64447F5388F}" type="pres">
      <dgm:prSet presAssocID="{6D49C234-C162-4E7A-BDF1-58FF695B8E22}" presName="node" presStyleLbl="node1" presStyleIdx="2" presStyleCnt="8">
        <dgm:presLayoutVars>
          <dgm:bulletEnabled val="1"/>
        </dgm:presLayoutVars>
      </dgm:prSet>
      <dgm:spPr/>
    </dgm:pt>
    <dgm:pt modelId="{F11696EF-973A-4EFA-B0C4-EA37A4F4BCB9}" type="pres">
      <dgm:prSet presAssocID="{1D9E022D-C8CA-4BB8-83D9-3EC95B4E82D7}" presName="sibTrans" presStyleCnt="0"/>
      <dgm:spPr/>
    </dgm:pt>
    <dgm:pt modelId="{ACAE709C-FE73-4490-B410-5AB8A8607D6B}" type="pres">
      <dgm:prSet presAssocID="{8D17D677-1354-4452-9EE6-A2315FE71CA7}" presName="node" presStyleLbl="node1" presStyleIdx="3" presStyleCnt="8">
        <dgm:presLayoutVars>
          <dgm:bulletEnabled val="1"/>
        </dgm:presLayoutVars>
      </dgm:prSet>
      <dgm:spPr/>
    </dgm:pt>
    <dgm:pt modelId="{09359DB6-BA36-40CE-835A-E495055CF9B4}" type="pres">
      <dgm:prSet presAssocID="{F792D9B3-551F-4BFE-B83B-24C615F4D593}" presName="sibTrans" presStyleCnt="0"/>
      <dgm:spPr/>
    </dgm:pt>
    <dgm:pt modelId="{E641A916-1388-4B57-AF61-705265758C47}" type="pres">
      <dgm:prSet presAssocID="{385F65BB-EED3-49F1-BCFB-55D1DB0894F4}" presName="node" presStyleLbl="node1" presStyleIdx="4" presStyleCnt="8">
        <dgm:presLayoutVars>
          <dgm:bulletEnabled val="1"/>
        </dgm:presLayoutVars>
      </dgm:prSet>
      <dgm:spPr/>
    </dgm:pt>
    <dgm:pt modelId="{3DEF8A4A-8E37-4A86-9EBD-57DC030FACB2}" type="pres">
      <dgm:prSet presAssocID="{8131A051-8B2A-4568-95F2-1FA94051FE29}" presName="sibTrans" presStyleCnt="0"/>
      <dgm:spPr/>
    </dgm:pt>
    <dgm:pt modelId="{C18DF288-8718-49CD-A90D-8095BB75FC6C}" type="pres">
      <dgm:prSet presAssocID="{03951538-C991-4534-A0B0-4E1372243C4A}" presName="node" presStyleLbl="node1" presStyleIdx="5" presStyleCnt="8">
        <dgm:presLayoutVars>
          <dgm:bulletEnabled val="1"/>
        </dgm:presLayoutVars>
      </dgm:prSet>
      <dgm:spPr/>
    </dgm:pt>
    <dgm:pt modelId="{D8636A99-FBF0-46B8-A83C-4AFF2CF3D478}" type="pres">
      <dgm:prSet presAssocID="{B391CE1E-BA34-4CFF-BDB5-C276FCCAE3DE}" presName="sibTrans" presStyleCnt="0"/>
      <dgm:spPr/>
    </dgm:pt>
    <dgm:pt modelId="{52E24CAB-D3FE-44CC-AF9D-8634341978C3}" type="pres">
      <dgm:prSet presAssocID="{3FAAA1F4-E96D-48EE-A590-F3BFC49B19C9}" presName="node" presStyleLbl="node1" presStyleIdx="6" presStyleCnt="8">
        <dgm:presLayoutVars>
          <dgm:bulletEnabled val="1"/>
        </dgm:presLayoutVars>
      </dgm:prSet>
      <dgm:spPr/>
    </dgm:pt>
    <dgm:pt modelId="{E767044B-8330-40EF-8629-3C0CD0DFF050}" type="pres">
      <dgm:prSet presAssocID="{BC57F11D-87B5-47E8-8ADF-1ADA3CFB0686}" presName="sibTrans" presStyleCnt="0"/>
      <dgm:spPr/>
    </dgm:pt>
    <dgm:pt modelId="{1D40E973-1E5B-4D9B-B134-3C7F0F016D5D}" type="pres">
      <dgm:prSet presAssocID="{7127FD42-A0C3-41BA-ADD8-A88833CF1FE6}" presName="node" presStyleLbl="node1" presStyleIdx="7" presStyleCnt="8">
        <dgm:presLayoutVars>
          <dgm:bulletEnabled val="1"/>
        </dgm:presLayoutVars>
      </dgm:prSet>
      <dgm:spPr/>
    </dgm:pt>
  </dgm:ptLst>
  <dgm:cxnLst>
    <dgm:cxn modelId="{8C047E07-CA4A-48EA-8044-E0D937EA70DE}" srcId="{EB664A90-E045-46B5-90BE-F198809A735E}" destId="{6D49C234-C162-4E7A-BDF1-58FF695B8E22}" srcOrd="2" destOrd="0" parTransId="{F8815218-FBBF-4303-9325-0951AD2EE898}" sibTransId="{1D9E022D-C8CA-4BB8-83D9-3EC95B4E82D7}"/>
    <dgm:cxn modelId="{A9EF082B-3BF7-4380-A95B-ABFEBE58921A}" srcId="{EB664A90-E045-46B5-90BE-F198809A735E}" destId="{8D17D677-1354-4452-9EE6-A2315FE71CA7}" srcOrd="3" destOrd="0" parTransId="{9581B5E3-72FA-4496-8DC0-E695369CA722}" sibTransId="{F792D9B3-551F-4BFE-B83B-24C615F4D593}"/>
    <dgm:cxn modelId="{3DB1BB62-BDEF-44B5-89BD-0820A4DDFFA3}" type="presOf" srcId="{7127FD42-A0C3-41BA-ADD8-A88833CF1FE6}" destId="{1D40E973-1E5B-4D9B-B134-3C7F0F016D5D}" srcOrd="0" destOrd="0" presId="urn:microsoft.com/office/officeart/2005/8/layout/default"/>
    <dgm:cxn modelId="{7A5B4744-94F1-4259-BBBD-2743EB6133EA}" type="presOf" srcId="{8D17D677-1354-4452-9EE6-A2315FE71CA7}" destId="{ACAE709C-FE73-4490-B410-5AB8A8607D6B}" srcOrd="0" destOrd="0" presId="urn:microsoft.com/office/officeart/2005/8/layout/default"/>
    <dgm:cxn modelId="{070A1147-C0DD-4E34-9CAE-45BCE39A0E9E}" srcId="{EB664A90-E045-46B5-90BE-F198809A735E}" destId="{7127FD42-A0C3-41BA-ADD8-A88833CF1FE6}" srcOrd="7" destOrd="0" parTransId="{5765D5BE-B213-4AEA-A39E-B9193F751F34}" sibTransId="{3C89F2B7-DCD0-4D3A-BA35-D960FA69BBCB}"/>
    <dgm:cxn modelId="{3669E353-1B34-4941-B42E-E2B3B01FE2F5}" srcId="{EB664A90-E045-46B5-90BE-F198809A735E}" destId="{03951538-C991-4534-A0B0-4E1372243C4A}" srcOrd="5" destOrd="0" parTransId="{33D931A5-83D0-42E5-B160-CA96CF382620}" sibTransId="{B391CE1E-BA34-4CFF-BDB5-C276FCCAE3DE}"/>
    <dgm:cxn modelId="{9839A894-1675-4B58-9A05-67EAD328AB76}" type="presOf" srcId="{6D49C234-C162-4E7A-BDF1-58FF695B8E22}" destId="{776E5713-6A65-46C6-9D65-E64447F5388F}" srcOrd="0" destOrd="0" presId="urn:microsoft.com/office/officeart/2005/8/layout/default"/>
    <dgm:cxn modelId="{B64CF095-6072-4486-A33A-3F6C48CF5886}" srcId="{EB664A90-E045-46B5-90BE-F198809A735E}" destId="{385F65BB-EED3-49F1-BCFB-55D1DB0894F4}" srcOrd="4" destOrd="0" parTransId="{72746451-BBDB-4716-A7DE-6E59594F3C1D}" sibTransId="{8131A051-8B2A-4568-95F2-1FA94051FE29}"/>
    <dgm:cxn modelId="{2F6F8C96-3A57-40C8-8527-FFFCF0D3B747}" type="presOf" srcId="{EB664A90-E045-46B5-90BE-F198809A735E}" destId="{051E9122-D0DB-4C58-ADBF-197F872D506D}" srcOrd="0" destOrd="0" presId="urn:microsoft.com/office/officeart/2005/8/layout/default"/>
    <dgm:cxn modelId="{2C4C589B-1BFF-45C8-BBD9-1E77F67F946A}" type="presOf" srcId="{3FAAA1F4-E96D-48EE-A590-F3BFC49B19C9}" destId="{52E24CAB-D3FE-44CC-AF9D-8634341978C3}" srcOrd="0" destOrd="0" presId="urn:microsoft.com/office/officeart/2005/8/layout/default"/>
    <dgm:cxn modelId="{3B7410AB-725A-4937-95DC-4560AACDAB6E}" srcId="{EB664A90-E045-46B5-90BE-F198809A735E}" destId="{B066058B-A9FD-4C64-9F8A-8BC78EEC6AA1}" srcOrd="1" destOrd="0" parTransId="{BF8C2E14-FBFF-456B-9029-B93FDA808689}" sibTransId="{35535E63-578D-4109-861E-99ABD0667049}"/>
    <dgm:cxn modelId="{749577B6-4C38-4F5D-A28C-6DFEC4967F29}" type="presOf" srcId="{03951538-C991-4534-A0B0-4E1372243C4A}" destId="{C18DF288-8718-49CD-A90D-8095BB75FC6C}" srcOrd="0" destOrd="0" presId="urn:microsoft.com/office/officeart/2005/8/layout/default"/>
    <dgm:cxn modelId="{F9806FB7-6EDA-47A4-94B4-F854692DE776}" srcId="{EB664A90-E045-46B5-90BE-F198809A735E}" destId="{0CFDF137-E94D-4924-83F5-FAF3A31F6038}" srcOrd="0" destOrd="0" parTransId="{95F443C5-0FC4-4173-98DD-2C81357D16DA}" sibTransId="{560DC50F-03EE-40C1-943E-A854480D439D}"/>
    <dgm:cxn modelId="{E91F77BB-5C83-4387-99A4-D9904BC31A76}" srcId="{EB664A90-E045-46B5-90BE-F198809A735E}" destId="{3FAAA1F4-E96D-48EE-A590-F3BFC49B19C9}" srcOrd="6" destOrd="0" parTransId="{E1F05473-8B17-4B49-BA13-0599943053A4}" sibTransId="{BC57F11D-87B5-47E8-8ADF-1ADA3CFB0686}"/>
    <dgm:cxn modelId="{4A05BACB-14D9-4BC4-B4DA-099692BA6AEA}" type="presOf" srcId="{0CFDF137-E94D-4924-83F5-FAF3A31F6038}" destId="{099E92DA-2133-48D9-8CCB-BFF09D5662E0}" srcOrd="0" destOrd="0" presId="urn:microsoft.com/office/officeart/2005/8/layout/default"/>
    <dgm:cxn modelId="{1A68E0EE-CCAD-4821-9AF7-E66FBA4E3C84}" type="presOf" srcId="{385F65BB-EED3-49F1-BCFB-55D1DB0894F4}" destId="{E641A916-1388-4B57-AF61-705265758C47}" srcOrd="0" destOrd="0" presId="urn:microsoft.com/office/officeart/2005/8/layout/default"/>
    <dgm:cxn modelId="{A10B8AEF-FE66-440A-82A0-DECB0FD2101C}" type="presOf" srcId="{B066058B-A9FD-4C64-9F8A-8BC78EEC6AA1}" destId="{210E9938-2906-4653-A4C2-2508398588CA}" srcOrd="0" destOrd="0" presId="urn:microsoft.com/office/officeart/2005/8/layout/default"/>
    <dgm:cxn modelId="{15D845EA-A390-4908-9B9A-245CA9516C79}" type="presParOf" srcId="{051E9122-D0DB-4C58-ADBF-197F872D506D}" destId="{099E92DA-2133-48D9-8CCB-BFF09D5662E0}" srcOrd="0" destOrd="0" presId="urn:microsoft.com/office/officeart/2005/8/layout/default"/>
    <dgm:cxn modelId="{3F75D4FB-CE2B-4C73-9B3D-613B960FDBBF}" type="presParOf" srcId="{051E9122-D0DB-4C58-ADBF-197F872D506D}" destId="{B0A0F16F-4BD5-44E6-8591-C9F6D8544686}" srcOrd="1" destOrd="0" presId="urn:microsoft.com/office/officeart/2005/8/layout/default"/>
    <dgm:cxn modelId="{2154B9ED-C5FE-4923-83E7-1848F9A46038}" type="presParOf" srcId="{051E9122-D0DB-4C58-ADBF-197F872D506D}" destId="{210E9938-2906-4653-A4C2-2508398588CA}" srcOrd="2" destOrd="0" presId="urn:microsoft.com/office/officeart/2005/8/layout/default"/>
    <dgm:cxn modelId="{C3C2A100-B907-43D5-80D4-723F88F1711C}" type="presParOf" srcId="{051E9122-D0DB-4C58-ADBF-197F872D506D}" destId="{5F1D470D-8C67-4264-B4C0-2FBE90C844D8}" srcOrd="3" destOrd="0" presId="urn:microsoft.com/office/officeart/2005/8/layout/default"/>
    <dgm:cxn modelId="{D94F5AD4-4AF5-4C83-B882-B543BB50E331}" type="presParOf" srcId="{051E9122-D0DB-4C58-ADBF-197F872D506D}" destId="{776E5713-6A65-46C6-9D65-E64447F5388F}" srcOrd="4" destOrd="0" presId="urn:microsoft.com/office/officeart/2005/8/layout/default"/>
    <dgm:cxn modelId="{2B7AE861-68CE-407D-A697-405769CACB29}" type="presParOf" srcId="{051E9122-D0DB-4C58-ADBF-197F872D506D}" destId="{F11696EF-973A-4EFA-B0C4-EA37A4F4BCB9}" srcOrd="5" destOrd="0" presId="urn:microsoft.com/office/officeart/2005/8/layout/default"/>
    <dgm:cxn modelId="{D8FF7FC1-5EC6-41FC-94F8-790A3168DE58}" type="presParOf" srcId="{051E9122-D0DB-4C58-ADBF-197F872D506D}" destId="{ACAE709C-FE73-4490-B410-5AB8A8607D6B}" srcOrd="6" destOrd="0" presId="urn:microsoft.com/office/officeart/2005/8/layout/default"/>
    <dgm:cxn modelId="{79EACA01-7161-498F-B0F0-D07881C2A6CB}" type="presParOf" srcId="{051E9122-D0DB-4C58-ADBF-197F872D506D}" destId="{09359DB6-BA36-40CE-835A-E495055CF9B4}" srcOrd="7" destOrd="0" presId="urn:microsoft.com/office/officeart/2005/8/layout/default"/>
    <dgm:cxn modelId="{7E40E8BF-ADF5-4CF5-A587-F7F77BF52C39}" type="presParOf" srcId="{051E9122-D0DB-4C58-ADBF-197F872D506D}" destId="{E641A916-1388-4B57-AF61-705265758C47}" srcOrd="8" destOrd="0" presId="urn:microsoft.com/office/officeart/2005/8/layout/default"/>
    <dgm:cxn modelId="{5C1A49DE-6C75-41DA-AF9E-E0C81A0B27F7}" type="presParOf" srcId="{051E9122-D0DB-4C58-ADBF-197F872D506D}" destId="{3DEF8A4A-8E37-4A86-9EBD-57DC030FACB2}" srcOrd="9" destOrd="0" presId="urn:microsoft.com/office/officeart/2005/8/layout/default"/>
    <dgm:cxn modelId="{1B7AB58B-62E6-47BA-AABF-FD428003125B}" type="presParOf" srcId="{051E9122-D0DB-4C58-ADBF-197F872D506D}" destId="{C18DF288-8718-49CD-A90D-8095BB75FC6C}" srcOrd="10" destOrd="0" presId="urn:microsoft.com/office/officeart/2005/8/layout/default"/>
    <dgm:cxn modelId="{548FAAC7-0C11-40D7-8E35-2C1F263924F4}" type="presParOf" srcId="{051E9122-D0DB-4C58-ADBF-197F872D506D}" destId="{D8636A99-FBF0-46B8-A83C-4AFF2CF3D478}" srcOrd="11" destOrd="0" presId="urn:microsoft.com/office/officeart/2005/8/layout/default"/>
    <dgm:cxn modelId="{BC0DB9EE-6831-4873-BD51-5A8F61A2A883}" type="presParOf" srcId="{051E9122-D0DB-4C58-ADBF-197F872D506D}" destId="{52E24CAB-D3FE-44CC-AF9D-8634341978C3}" srcOrd="12" destOrd="0" presId="urn:microsoft.com/office/officeart/2005/8/layout/default"/>
    <dgm:cxn modelId="{35152A9E-A51D-4E02-8AEA-CF0DF3DAE788}" type="presParOf" srcId="{051E9122-D0DB-4C58-ADBF-197F872D506D}" destId="{E767044B-8330-40EF-8629-3C0CD0DFF050}" srcOrd="13" destOrd="0" presId="urn:microsoft.com/office/officeart/2005/8/layout/default"/>
    <dgm:cxn modelId="{AD9A9EF2-1260-492F-AF11-8AE0294EF5F2}" type="presParOf" srcId="{051E9122-D0DB-4C58-ADBF-197F872D506D}" destId="{1D40E973-1E5B-4D9B-B134-3C7F0F016D5D}"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BB998B-D3E3-41A9-A762-0F0DE3428946}" type="doc">
      <dgm:prSet loTypeId="urn:microsoft.com/office/officeart/2018/2/layout/IconVerticalSolidList" loCatId="icon" qsTypeId="urn:microsoft.com/office/officeart/2005/8/quickstyle/simple1#2" qsCatId="simple" csTypeId="urn:microsoft.com/office/officeart/2018/5/colors/Iconchunking_neutralicontext_accent3_2" csCatId="accent3" phldr="1"/>
      <dgm:spPr/>
      <dgm:t>
        <a:bodyPr/>
        <a:lstStyle/>
        <a:p>
          <a:endParaRPr lang="en-US"/>
        </a:p>
      </dgm:t>
    </dgm:pt>
    <dgm:pt modelId="{DDF8BFD6-2D6A-41D6-9201-0C6B3E11A039}">
      <dgm:prSet/>
      <dgm:spPr/>
      <dgm:t>
        <a:bodyPr/>
        <a:lstStyle/>
        <a:p>
          <a:pPr>
            <a:lnSpc>
              <a:spcPct val="100000"/>
            </a:lnSpc>
          </a:pPr>
          <a:r>
            <a:rPr lang="en-US" dirty="0"/>
            <a:t>The Water Treatment Team identified a failed vacuum relief valve in the low lift station.  An emergency purchase was made, and repair was made the next day. </a:t>
          </a:r>
        </a:p>
      </dgm:t>
    </dgm:pt>
    <dgm:pt modelId="{D628A112-07DD-4EA2-9A28-43920E27691C}" type="sibTrans" cxnId="{8CAD74B3-4685-4D4B-903F-251D5BBC9A8C}">
      <dgm:prSet/>
      <dgm:spPr/>
      <dgm:t>
        <a:bodyPr/>
        <a:lstStyle/>
        <a:p>
          <a:endParaRPr lang="en-US"/>
        </a:p>
      </dgm:t>
    </dgm:pt>
    <dgm:pt modelId="{0692B94A-723B-4E92-ADE3-39B409B6B597}" type="parTrans" cxnId="{8CAD74B3-4685-4D4B-903F-251D5BBC9A8C}">
      <dgm:prSet/>
      <dgm:spPr/>
      <dgm:t>
        <a:bodyPr/>
        <a:lstStyle/>
        <a:p>
          <a:endParaRPr lang="en-US"/>
        </a:p>
      </dgm:t>
    </dgm:pt>
    <dgm:pt modelId="{691886C9-B11D-48C8-98C6-E94EEDCEEADD}">
      <dgm:prSet/>
      <dgm:spPr/>
      <dgm:t>
        <a:bodyPr/>
        <a:lstStyle/>
        <a:p>
          <a:pPr>
            <a:lnSpc>
              <a:spcPct val="100000"/>
            </a:lnSpc>
          </a:pPr>
          <a:r>
            <a:rPr lang="en-US" dirty="0"/>
            <a:t>The remaining two different sized valves were ordered immediately and are onsite and are ready for install when the existing ones fail.</a:t>
          </a:r>
        </a:p>
      </dgm:t>
    </dgm:pt>
    <dgm:pt modelId="{9118F5D0-80E1-44AF-9E44-7C21C3931BAD}" type="sibTrans" cxnId="{E05B3770-42C4-4942-9942-4B3A428DC072}">
      <dgm:prSet/>
      <dgm:spPr/>
      <dgm:t>
        <a:bodyPr/>
        <a:lstStyle/>
        <a:p>
          <a:endParaRPr lang="en-US"/>
        </a:p>
      </dgm:t>
    </dgm:pt>
    <dgm:pt modelId="{C0AD41E5-8DA2-44DC-9C16-182D5F90724A}" type="parTrans" cxnId="{E05B3770-42C4-4942-9942-4B3A428DC072}">
      <dgm:prSet/>
      <dgm:spPr/>
      <dgm:t>
        <a:bodyPr/>
        <a:lstStyle/>
        <a:p>
          <a:endParaRPr lang="en-US"/>
        </a:p>
      </dgm:t>
    </dgm:pt>
    <dgm:pt modelId="{109179CA-6838-4BB1-94CF-BA1154F6837E}" type="pres">
      <dgm:prSet presAssocID="{BEBB998B-D3E3-41A9-A762-0F0DE3428946}" presName="root" presStyleCnt="0">
        <dgm:presLayoutVars>
          <dgm:dir/>
          <dgm:resizeHandles val="exact"/>
        </dgm:presLayoutVars>
      </dgm:prSet>
      <dgm:spPr/>
    </dgm:pt>
    <dgm:pt modelId="{8E7F3B7A-DE38-4616-B0A9-8077C8B0CD23}" type="pres">
      <dgm:prSet presAssocID="{DDF8BFD6-2D6A-41D6-9201-0C6B3E11A039}" presName="compNode" presStyleCnt="0"/>
      <dgm:spPr/>
    </dgm:pt>
    <dgm:pt modelId="{1F14B804-3305-47CF-8405-A94A0A30FBB9}" type="pres">
      <dgm:prSet presAssocID="{DDF8BFD6-2D6A-41D6-9201-0C6B3E11A039}" presName="bgRect" presStyleLbl="bgShp" presStyleIdx="0" presStyleCnt="2"/>
      <dgm:spPr>
        <a:solidFill>
          <a:schemeClr val="tx2">
            <a:lumMod val="50000"/>
            <a:lumOff val="50000"/>
          </a:schemeClr>
        </a:solidFill>
      </dgm:spPr>
    </dgm:pt>
    <dgm:pt modelId="{AFFE3628-C7C9-4CA7-8644-982068F9DDE7}" type="pres">
      <dgm:prSet presAssocID="{DDF8BFD6-2D6A-41D6-9201-0C6B3E11A03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ink"/>
        </a:ext>
      </dgm:extLst>
    </dgm:pt>
    <dgm:pt modelId="{EC37B55F-1214-4466-83A0-A757565D0E6B}" type="pres">
      <dgm:prSet presAssocID="{DDF8BFD6-2D6A-41D6-9201-0C6B3E11A039}" presName="spaceRect" presStyleCnt="0"/>
      <dgm:spPr/>
    </dgm:pt>
    <dgm:pt modelId="{DF57260D-A17E-4497-B337-E242B75793C4}" type="pres">
      <dgm:prSet presAssocID="{DDF8BFD6-2D6A-41D6-9201-0C6B3E11A039}" presName="parTx" presStyleLbl="revTx" presStyleIdx="0" presStyleCnt="2">
        <dgm:presLayoutVars>
          <dgm:chMax val="0"/>
          <dgm:chPref val="0"/>
        </dgm:presLayoutVars>
      </dgm:prSet>
      <dgm:spPr/>
    </dgm:pt>
    <dgm:pt modelId="{DDBA082F-3CD3-4FB9-BF44-2CDF799F58E2}" type="pres">
      <dgm:prSet presAssocID="{D628A112-07DD-4EA2-9A28-43920E27691C}" presName="sibTrans" presStyleCnt="0"/>
      <dgm:spPr/>
    </dgm:pt>
    <dgm:pt modelId="{06F558A2-85D6-41CF-B820-2CA59F873BCC}" type="pres">
      <dgm:prSet presAssocID="{691886C9-B11D-48C8-98C6-E94EEDCEEADD}" presName="compNode" presStyleCnt="0"/>
      <dgm:spPr/>
    </dgm:pt>
    <dgm:pt modelId="{FC548074-879C-4537-89C6-CAEF7AD55AF8}" type="pres">
      <dgm:prSet presAssocID="{691886C9-B11D-48C8-98C6-E94EEDCEEADD}" presName="bgRect" presStyleLbl="bgShp" presStyleIdx="1" presStyleCnt="2"/>
      <dgm:spPr>
        <a:solidFill>
          <a:schemeClr val="tx2">
            <a:lumMod val="50000"/>
            <a:lumOff val="50000"/>
          </a:schemeClr>
        </a:solidFill>
      </dgm:spPr>
    </dgm:pt>
    <dgm:pt modelId="{96D7EBA8-47F1-417B-BB4F-2A7E41BAE425}" type="pres">
      <dgm:prSet presAssocID="{691886C9-B11D-48C8-98C6-E94EEDCEEAD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sconnected"/>
        </a:ext>
      </dgm:extLst>
    </dgm:pt>
    <dgm:pt modelId="{4EE76726-FB47-4589-BB02-B3998ECE1ADD}" type="pres">
      <dgm:prSet presAssocID="{691886C9-B11D-48C8-98C6-E94EEDCEEADD}" presName="spaceRect" presStyleCnt="0"/>
      <dgm:spPr/>
    </dgm:pt>
    <dgm:pt modelId="{FC636B1C-E2A5-428F-9785-1102EF296711}" type="pres">
      <dgm:prSet presAssocID="{691886C9-B11D-48C8-98C6-E94EEDCEEADD}" presName="parTx" presStyleLbl="revTx" presStyleIdx="1" presStyleCnt="2">
        <dgm:presLayoutVars>
          <dgm:chMax val="0"/>
          <dgm:chPref val="0"/>
        </dgm:presLayoutVars>
      </dgm:prSet>
      <dgm:spPr/>
    </dgm:pt>
  </dgm:ptLst>
  <dgm:cxnLst>
    <dgm:cxn modelId="{33349840-FCDC-4146-AD6C-8CC77767FCFD}" type="presOf" srcId="{BEBB998B-D3E3-41A9-A762-0F0DE3428946}" destId="{109179CA-6838-4BB1-94CF-BA1154F6837E}" srcOrd="0" destOrd="0" presId="urn:microsoft.com/office/officeart/2018/2/layout/IconVerticalSolidList"/>
    <dgm:cxn modelId="{3E68A867-383A-4284-AA6E-7D0F07405D2A}" type="presOf" srcId="{DDF8BFD6-2D6A-41D6-9201-0C6B3E11A039}" destId="{DF57260D-A17E-4497-B337-E242B75793C4}" srcOrd="0" destOrd="0" presId="urn:microsoft.com/office/officeart/2018/2/layout/IconVerticalSolidList"/>
    <dgm:cxn modelId="{E1F2476B-19F5-43EC-9FED-2925891F03EF}" type="presOf" srcId="{691886C9-B11D-48C8-98C6-E94EEDCEEADD}" destId="{FC636B1C-E2A5-428F-9785-1102EF296711}" srcOrd="0" destOrd="0" presId="urn:microsoft.com/office/officeart/2018/2/layout/IconVerticalSolidList"/>
    <dgm:cxn modelId="{E05B3770-42C4-4942-9942-4B3A428DC072}" srcId="{BEBB998B-D3E3-41A9-A762-0F0DE3428946}" destId="{691886C9-B11D-48C8-98C6-E94EEDCEEADD}" srcOrd="1" destOrd="0" parTransId="{C0AD41E5-8DA2-44DC-9C16-182D5F90724A}" sibTransId="{9118F5D0-80E1-44AF-9E44-7C21C3931BAD}"/>
    <dgm:cxn modelId="{8CAD74B3-4685-4D4B-903F-251D5BBC9A8C}" srcId="{BEBB998B-D3E3-41A9-A762-0F0DE3428946}" destId="{DDF8BFD6-2D6A-41D6-9201-0C6B3E11A039}" srcOrd="0" destOrd="0" parTransId="{0692B94A-723B-4E92-ADE3-39B409B6B597}" sibTransId="{D628A112-07DD-4EA2-9A28-43920E27691C}"/>
    <dgm:cxn modelId="{DC049DA6-0DA7-48AA-A373-E0FF6081E16E}" type="presParOf" srcId="{109179CA-6838-4BB1-94CF-BA1154F6837E}" destId="{8E7F3B7A-DE38-4616-B0A9-8077C8B0CD23}" srcOrd="0" destOrd="0" presId="urn:microsoft.com/office/officeart/2018/2/layout/IconVerticalSolidList"/>
    <dgm:cxn modelId="{AF780815-C19D-4794-898E-55611F8A40E3}" type="presParOf" srcId="{8E7F3B7A-DE38-4616-B0A9-8077C8B0CD23}" destId="{1F14B804-3305-47CF-8405-A94A0A30FBB9}" srcOrd="0" destOrd="0" presId="urn:microsoft.com/office/officeart/2018/2/layout/IconVerticalSolidList"/>
    <dgm:cxn modelId="{46EB9666-A198-4576-9BB4-3B3257954873}" type="presParOf" srcId="{8E7F3B7A-DE38-4616-B0A9-8077C8B0CD23}" destId="{AFFE3628-C7C9-4CA7-8644-982068F9DDE7}" srcOrd="1" destOrd="0" presId="urn:microsoft.com/office/officeart/2018/2/layout/IconVerticalSolidList"/>
    <dgm:cxn modelId="{29B8D8F4-3811-457F-BF0C-6D69B0AF4CD9}" type="presParOf" srcId="{8E7F3B7A-DE38-4616-B0A9-8077C8B0CD23}" destId="{EC37B55F-1214-4466-83A0-A757565D0E6B}" srcOrd="2" destOrd="0" presId="urn:microsoft.com/office/officeart/2018/2/layout/IconVerticalSolidList"/>
    <dgm:cxn modelId="{5F9E857C-6C86-46C4-BEA7-731E70DC684D}" type="presParOf" srcId="{8E7F3B7A-DE38-4616-B0A9-8077C8B0CD23}" destId="{DF57260D-A17E-4497-B337-E242B75793C4}" srcOrd="3" destOrd="0" presId="urn:microsoft.com/office/officeart/2018/2/layout/IconVerticalSolidList"/>
    <dgm:cxn modelId="{71B2EC87-C116-4ACE-AE0F-9BC582A58B4F}" type="presParOf" srcId="{109179CA-6838-4BB1-94CF-BA1154F6837E}" destId="{DDBA082F-3CD3-4FB9-BF44-2CDF799F58E2}" srcOrd="1" destOrd="0" presId="urn:microsoft.com/office/officeart/2018/2/layout/IconVerticalSolidList"/>
    <dgm:cxn modelId="{F0161428-9BCD-4D26-ABB9-A2AF6A8D5737}" type="presParOf" srcId="{109179CA-6838-4BB1-94CF-BA1154F6837E}" destId="{06F558A2-85D6-41CF-B820-2CA59F873BCC}" srcOrd="2" destOrd="0" presId="urn:microsoft.com/office/officeart/2018/2/layout/IconVerticalSolidList"/>
    <dgm:cxn modelId="{69784B4C-1566-4EDD-A167-633E3B5885FD}" type="presParOf" srcId="{06F558A2-85D6-41CF-B820-2CA59F873BCC}" destId="{FC548074-879C-4537-89C6-CAEF7AD55AF8}" srcOrd="0" destOrd="0" presId="urn:microsoft.com/office/officeart/2018/2/layout/IconVerticalSolidList"/>
    <dgm:cxn modelId="{9FD0007B-0EAE-4146-AD60-4FD2FF1AAC14}" type="presParOf" srcId="{06F558A2-85D6-41CF-B820-2CA59F873BCC}" destId="{96D7EBA8-47F1-417B-BB4F-2A7E41BAE425}" srcOrd="1" destOrd="0" presId="urn:microsoft.com/office/officeart/2018/2/layout/IconVerticalSolidList"/>
    <dgm:cxn modelId="{5A27CFB2-8244-419F-BF7F-CED932AD6852}" type="presParOf" srcId="{06F558A2-85D6-41CF-B820-2CA59F873BCC}" destId="{4EE76726-FB47-4589-BB02-B3998ECE1ADD}" srcOrd="2" destOrd="0" presId="urn:microsoft.com/office/officeart/2018/2/layout/IconVerticalSolidList"/>
    <dgm:cxn modelId="{0CED7C1B-03B1-43C7-8C05-8D6D6A507818}" type="presParOf" srcId="{06F558A2-85D6-41CF-B820-2CA59F873BCC}" destId="{FC636B1C-E2A5-428F-9785-1102EF296711}"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AB8B8C-E9CF-45DD-8AF6-BD18381D8028}" type="doc">
      <dgm:prSet loTypeId="urn:microsoft.com/office/officeart/2018/5/layout/IconCircleLabelList" loCatId="icon" qsTypeId="urn:microsoft.com/office/officeart/2005/8/quickstyle/simple2#1" qsCatId="simple" csTypeId="urn:microsoft.com/office/officeart/2005/8/colors/accent0_3#1" csCatId="mainScheme" phldr="1"/>
      <dgm:spPr/>
      <dgm:t>
        <a:bodyPr/>
        <a:lstStyle/>
        <a:p>
          <a:endParaRPr lang="en-US"/>
        </a:p>
      </dgm:t>
    </dgm:pt>
    <dgm:pt modelId="{469A8A67-F260-461E-905A-41A93E81817B}">
      <dgm:prSet/>
      <dgm:spPr/>
      <dgm:t>
        <a:bodyPr/>
        <a:lstStyle/>
        <a:p>
          <a:pPr>
            <a:lnSpc>
              <a:spcPct val="100000"/>
            </a:lnSpc>
            <a:defRPr cap="all"/>
          </a:pPr>
          <a:r>
            <a:rPr lang="en-US"/>
            <a:t>Any questions, comments or concerns please don’t hesitate to contact us. </a:t>
          </a:r>
        </a:p>
      </dgm:t>
    </dgm:pt>
    <dgm:pt modelId="{E6081A19-0440-4E8C-850F-9150E5BAFF29}" type="parTrans" cxnId="{92DD22A3-5BE6-4BE8-AE5A-DEDE9616B462}">
      <dgm:prSet/>
      <dgm:spPr/>
      <dgm:t>
        <a:bodyPr/>
        <a:lstStyle/>
        <a:p>
          <a:endParaRPr lang="en-US"/>
        </a:p>
      </dgm:t>
    </dgm:pt>
    <dgm:pt modelId="{62A8BE2A-DBF9-4FC1-9FB0-F0996C1351DD}" type="sibTrans" cxnId="{92DD22A3-5BE6-4BE8-AE5A-DEDE9616B462}">
      <dgm:prSet/>
      <dgm:spPr/>
      <dgm:t>
        <a:bodyPr/>
        <a:lstStyle/>
        <a:p>
          <a:endParaRPr lang="en-US"/>
        </a:p>
      </dgm:t>
    </dgm:pt>
    <dgm:pt modelId="{AA529478-FB04-4B4F-A230-BE1811C7B5C6}">
      <dgm:prSet/>
      <dgm:spPr/>
      <dgm:t>
        <a:bodyPr/>
        <a:lstStyle/>
        <a:p>
          <a:pPr>
            <a:lnSpc>
              <a:spcPct val="100000"/>
            </a:lnSpc>
            <a:defRPr cap="all"/>
          </a:pPr>
          <a:r>
            <a:rPr lang="en-US"/>
            <a:t>(802) 868-2148</a:t>
          </a:r>
        </a:p>
      </dgm:t>
    </dgm:pt>
    <dgm:pt modelId="{38C83B3A-C894-4AA0-A69B-B69A5F7F88F0}" type="parTrans" cxnId="{0DCD39DF-BC6D-4C5E-9047-F1920AD910F6}">
      <dgm:prSet/>
      <dgm:spPr/>
      <dgm:t>
        <a:bodyPr/>
        <a:lstStyle/>
        <a:p>
          <a:endParaRPr lang="en-US"/>
        </a:p>
      </dgm:t>
    </dgm:pt>
    <dgm:pt modelId="{589B31C1-7B24-4749-88C3-1A7122D8BA66}" type="sibTrans" cxnId="{0DCD39DF-BC6D-4C5E-9047-F1920AD910F6}">
      <dgm:prSet/>
      <dgm:spPr/>
      <dgm:t>
        <a:bodyPr/>
        <a:lstStyle/>
        <a:p>
          <a:endParaRPr lang="en-US"/>
        </a:p>
      </dgm:t>
    </dgm:pt>
    <dgm:pt modelId="{8CFA2665-0F32-4C02-9B84-837A3BBC2341}">
      <dgm:prSet/>
      <dgm:spPr/>
      <dgm:t>
        <a:bodyPr/>
        <a:lstStyle/>
        <a:p>
          <a:pPr>
            <a:lnSpc>
              <a:spcPct val="100000"/>
            </a:lnSpc>
            <a:defRPr cap="all"/>
          </a:pPr>
          <a:r>
            <a:rPr lang="en-US"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Ddupont@swanton.net</a:t>
          </a:r>
          <a:r>
            <a:rPr lang="en-US" dirty="0">
              <a:solidFill>
                <a:schemeClr val="tx1"/>
              </a:solidFill>
            </a:rPr>
            <a:t> </a:t>
          </a:r>
        </a:p>
      </dgm:t>
    </dgm:pt>
    <dgm:pt modelId="{A383491F-6CD1-4A0D-BA17-62AE26B16CE3}" type="parTrans" cxnId="{0CFE242F-AB7D-4F9A-9953-07309A3ED1B7}">
      <dgm:prSet/>
      <dgm:spPr/>
      <dgm:t>
        <a:bodyPr/>
        <a:lstStyle/>
        <a:p>
          <a:endParaRPr lang="en-US"/>
        </a:p>
      </dgm:t>
    </dgm:pt>
    <dgm:pt modelId="{47CF37AF-5520-49B3-9BC0-28BD2970131C}" type="sibTrans" cxnId="{0CFE242F-AB7D-4F9A-9953-07309A3ED1B7}">
      <dgm:prSet/>
      <dgm:spPr/>
      <dgm:t>
        <a:bodyPr/>
        <a:lstStyle/>
        <a:p>
          <a:endParaRPr lang="en-US"/>
        </a:p>
      </dgm:t>
    </dgm:pt>
    <dgm:pt modelId="{CBFD63ED-869F-4626-92BD-DA76CAF4BF0A}" type="pres">
      <dgm:prSet presAssocID="{A6AB8B8C-E9CF-45DD-8AF6-BD18381D8028}" presName="root" presStyleCnt="0">
        <dgm:presLayoutVars>
          <dgm:dir/>
          <dgm:resizeHandles val="exact"/>
        </dgm:presLayoutVars>
      </dgm:prSet>
      <dgm:spPr/>
    </dgm:pt>
    <dgm:pt modelId="{484BF4C5-C39C-46E1-AD1F-6EB3A36B87D7}" type="pres">
      <dgm:prSet presAssocID="{469A8A67-F260-461E-905A-41A93E81817B}" presName="compNode" presStyleCnt="0"/>
      <dgm:spPr/>
    </dgm:pt>
    <dgm:pt modelId="{2EAAE7FB-CAC5-487A-BD90-1224C65A712B}" type="pres">
      <dgm:prSet presAssocID="{469A8A67-F260-461E-905A-41A93E81817B}" presName="iconBgRect" presStyleLbl="bgShp" presStyleIdx="0" presStyleCnt="3"/>
      <dgm:spPr/>
    </dgm:pt>
    <dgm:pt modelId="{5742DC07-BAE6-4472-BC35-75169D9CF776}" type="pres">
      <dgm:prSet presAssocID="{469A8A67-F260-461E-905A-41A93E81817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estions"/>
        </a:ext>
      </dgm:extLst>
    </dgm:pt>
    <dgm:pt modelId="{A0F74242-4559-4C64-A257-6F6D78ECA5DC}" type="pres">
      <dgm:prSet presAssocID="{469A8A67-F260-461E-905A-41A93E81817B}" presName="spaceRect" presStyleCnt="0"/>
      <dgm:spPr/>
    </dgm:pt>
    <dgm:pt modelId="{3B2B5EA1-C0F3-443F-8923-1D29136DCE14}" type="pres">
      <dgm:prSet presAssocID="{469A8A67-F260-461E-905A-41A93E81817B}" presName="textRect" presStyleLbl="revTx" presStyleIdx="0" presStyleCnt="3">
        <dgm:presLayoutVars>
          <dgm:chMax val="1"/>
          <dgm:chPref val="1"/>
        </dgm:presLayoutVars>
      </dgm:prSet>
      <dgm:spPr/>
    </dgm:pt>
    <dgm:pt modelId="{55D7CC52-B892-4882-8DF5-F19686D29012}" type="pres">
      <dgm:prSet presAssocID="{62A8BE2A-DBF9-4FC1-9FB0-F0996C1351DD}" presName="sibTrans" presStyleCnt="0"/>
      <dgm:spPr/>
    </dgm:pt>
    <dgm:pt modelId="{B50DA2DA-13FB-431F-BFD2-C577C230F2CB}" type="pres">
      <dgm:prSet presAssocID="{AA529478-FB04-4B4F-A230-BE1811C7B5C6}" presName="compNode" presStyleCnt="0"/>
      <dgm:spPr/>
    </dgm:pt>
    <dgm:pt modelId="{D2F046C3-2ECD-45F2-8545-7C3E9F31667A}" type="pres">
      <dgm:prSet presAssocID="{AA529478-FB04-4B4F-A230-BE1811C7B5C6}" presName="iconBgRect" presStyleLbl="bgShp" presStyleIdx="1" presStyleCnt="3"/>
      <dgm:spPr/>
    </dgm:pt>
    <dgm:pt modelId="{99EE7F33-00F3-45EC-B024-21002378F4BE}" type="pres">
      <dgm:prSet presAssocID="{AA529478-FB04-4B4F-A230-BE1811C7B5C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ireless router"/>
        </a:ext>
      </dgm:extLst>
    </dgm:pt>
    <dgm:pt modelId="{2F621548-E21A-4E2C-A206-E1A4CF7A1A93}" type="pres">
      <dgm:prSet presAssocID="{AA529478-FB04-4B4F-A230-BE1811C7B5C6}" presName="spaceRect" presStyleCnt="0"/>
      <dgm:spPr/>
    </dgm:pt>
    <dgm:pt modelId="{65F3AC94-0948-48D0-BF05-5CBE891325E9}" type="pres">
      <dgm:prSet presAssocID="{AA529478-FB04-4B4F-A230-BE1811C7B5C6}" presName="textRect" presStyleLbl="revTx" presStyleIdx="1" presStyleCnt="3">
        <dgm:presLayoutVars>
          <dgm:chMax val="1"/>
          <dgm:chPref val="1"/>
        </dgm:presLayoutVars>
      </dgm:prSet>
      <dgm:spPr/>
    </dgm:pt>
    <dgm:pt modelId="{12291B86-1371-4DF6-A253-1EA52B7DDB68}" type="pres">
      <dgm:prSet presAssocID="{589B31C1-7B24-4749-88C3-1A7122D8BA66}" presName="sibTrans" presStyleCnt="0"/>
      <dgm:spPr/>
    </dgm:pt>
    <dgm:pt modelId="{D7A7C7A0-3172-47EE-BE2E-DD20D118B5E7}" type="pres">
      <dgm:prSet presAssocID="{8CFA2665-0F32-4C02-9B84-837A3BBC2341}" presName="compNode" presStyleCnt="0"/>
      <dgm:spPr/>
    </dgm:pt>
    <dgm:pt modelId="{745A6172-7F0F-405B-9046-F52AA774EE8D}" type="pres">
      <dgm:prSet presAssocID="{8CFA2665-0F32-4C02-9B84-837A3BBC2341}" presName="iconBgRect" presStyleLbl="bgShp" presStyleIdx="2" presStyleCnt="3"/>
      <dgm:spPr/>
    </dgm:pt>
    <dgm:pt modelId="{A7B90DE3-6844-4F76-BC52-ECBFA9632044}" type="pres">
      <dgm:prSet presAssocID="{8CFA2665-0F32-4C02-9B84-837A3BBC234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mail"/>
        </a:ext>
      </dgm:extLst>
    </dgm:pt>
    <dgm:pt modelId="{A72DFF64-0B63-42DB-843F-E701D713CFFF}" type="pres">
      <dgm:prSet presAssocID="{8CFA2665-0F32-4C02-9B84-837A3BBC2341}" presName="spaceRect" presStyleCnt="0"/>
      <dgm:spPr/>
    </dgm:pt>
    <dgm:pt modelId="{2A6063B5-AA98-4D5B-A82D-6953F1FA6AE6}" type="pres">
      <dgm:prSet presAssocID="{8CFA2665-0F32-4C02-9B84-837A3BBC2341}" presName="textRect" presStyleLbl="revTx" presStyleIdx="2" presStyleCnt="3">
        <dgm:presLayoutVars>
          <dgm:chMax val="1"/>
          <dgm:chPref val="1"/>
        </dgm:presLayoutVars>
      </dgm:prSet>
      <dgm:spPr/>
    </dgm:pt>
  </dgm:ptLst>
  <dgm:cxnLst>
    <dgm:cxn modelId="{0EB49B1A-23D6-492C-B422-95E5A35348DE}" type="presOf" srcId="{8CFA2665-0F32-4C02-9B84-837A3BBC2341}" destId="{2A6063B5-AA98-4D5B-A82D-6953F1FA6AE6}" srcOrd="0" destOrd="0" presId="urn:microsoft.com/office/officeart/2018/5/layout/IconCircleLabelList"/>
    <dgm:cxn modelId="{0CFE242F-AB7D-4F9A-9953-07309A3ED1B7}" srcId="{A6AB8B8C-E9CF-45DD-8AF6-BD18381D8028}" destId="{8CFA2665-0F32-4C02-9B84-837A3BBC2341}" srcOrd="2" destOrd="0" parTransId="{A383491F-6CD1-4A0D-BA17-62AE26B16CE3}" sibTransId="{47CF37AF-5520-49B3-9BC0-28BD2970131C}"/>
    <dgm:cxn modelId="{92DD22A3-5BE6-4BE8-AE5A-DEDE9616B462}" srcId="{A6AB8B8C-E9CF-45DD-8AF6-BD18381D8028}" destId="{469A8A67-F260-461E-905A-41A93E81817B}" srcOrd="0" destOrd="0" parTransId="{E6081A19-0440-4E8C-850F-9150E5BAFF29}" sibTransId="{62A8BE2A-DBF9-4FC1-9FB0-F0996C1351DD}"/>
    <dgm:cxn modelId="{D955A1A6-F1A6-428E-A9C9-AC0515512998}" type="presOf" srcId="{A6AB8B8C-E9CF-45DD-8AF6-BD18381D8028}" destId="{CBFD63ED-869F-4626-92BD-DA76CAF4BF0A}" srcOrd="0" destOrd="0" presId="urn:microsoft.com/office/officeart/2018/5/layout/IconCircleLabelList"/>
    <dgm:cxn modelId="{EE3D93D2-2341-4364-AA69-56007F9A03FF}" type="presOf" srcId="{469A8A67-F260-461E-905A-41A93E81817B}" destId="{3B2B5EA1-C0F3-443F-8923-1D29136DCE14}" srcOrd="0" destOrd="0" presId="urn:microsoft.com/office/officeart/2018/5/layout/IconCircleLabelList"/>
    <dgm:cxn modelId="{A6BDA6D5-8965-4498-80D1-3F727398C740}" type="presOf" srcId="{AA529478-FB04-4B4F-A230-BE1811C7B5C6}" destId="{65F3AC94-0948-48D0-BF05-5CBE891325E9}" srcOrd="0" destOrd="0" presId="urn:microsoft.com/office/officeart/2018/5/layout/IconCircleLabelList"/>
    <dgm:cxn modelId="{0DCD39DF-BC6D-4C5E-9047-F1920AD910F6}" srcId="{A6AB8B8C-E9CF-45DD-8AF6-BD18381D8028}" destId="{AA529478-FB04-4B4F-A230-BE1811C7B5C6}" srcOrd="1" destOrd="0" parTransId="{38C83B3A-C894-4AA0-A69B-B69A5F7F88F0}" sibTransId="{589B31C1-7B24-4749-88C3-1A7122D8BA66}"/>
    <dgm:cxn modelId="{FC65A9B4-D5DF-4988-8B4D-8C389B8F9AA5}" type="presParOf" srcId="{CBFD63ED-869F-4626-92BD-DA76CAF4BF0A}" destId="{484BF4C5-C39C-46E1-AD1F-6EB3A36B87D7}" srcOrd="0" destOrd="0" presId="urn:microsoft.com/office/officeart/2018/5/layout/IconCircleLabelList"/>
    <dgm:cxn modelId="{DEA407B8-C15A-4868-90D7-8351270F51E1}" type="presParOf" srcId="{484BF4C5-C39C-46E1-AD1F-6EB3A36B87D7}" destId="{2EAAE7FB-CAC5-487A-BD90-1224C65A712B}" srcOrd="0" destOrd="0" presId="urn:microsoft.com/office/officeart/2018/5/layout/IconCircleLabelList"/>
    <dgm:cxn modelId="{2A46A2B5-897D-405C-B9CD-623516553EE6}" type="presParOf" srcId="{484BF4C5-C39C-46E1-AD1F-6EB3A36B87D7}" destId="{5742DC07-BAE6-4472-BC35-75169D9CF776}" srcOrd="1" destOrd="0" presId="urn:microsoft.com/office/officeart/2018/5/layout/IconCircleLabelList"/>
    <dgm:cxn modelId="{013B0877-C890-4725-A968-966E2B9BF4B3}" type="presParOf" srcId="{484BF4C5-C39C-46E1-AD1F-6EB3A36B87D7}" destId="{A0F74242-4559-4C64-A257-6F6D78ECA5DC}" srcOrd="2" destOrd="0" presId="urn:microsoft.com/office/officeart/2018/5/layout/IconCircleLabelList"/>
    <dgm:cxn modelId="{24773E3F-528A-4D96-B049-DC3D6E302C41}" type="presParOf" srcId="{484BF4C5-C39C-46E1-AD1F-6EB3A36B87D7}" destId="{3B2B5EA1-C0F3-443F-8923-1D29136DCE14}" srcOrd="3" destOrd="0" presId="urn:microsoft.com/office/officeart/2018/5/layout/IconCircleLabelList"/>
    <dgm:cxn modelId="{6632C02D-A085-4035-BB71-A9E58A632D97}" type="presParOf" srcId="{CBFD63ED-869F-4626-92BD-DA76CAF4BF0A}" destId="{55D7CC52-B892-4882-8DF5-F19686D29012}" srcOrd="1" destOrd="0" presId="urn:microsoft.com/office/officeart/2018/5/layout/IconCircleLabelList"/>
    <dgm:cxn modelId="{871F0196-A003-4EB2-8B97-597034D33F1A}" type="presParOf" srcId="{CBFD63ED-869F-4626-92BD-DA76CAF4BF0A}" destId="{B50DA2DA-13FB-431F-BFD2-C577C230F2CB}" srcOrd="2" destOrd="0" presId="urn:microsoft.com/office/officeart/2018/5/layout/IconCircleLabelList"/>
    <dgm:cxn modelId="{EDD11160-3E59-4C0C-90FF-68B1446218A1}" type="presParOf" srcId="{B50DA2DA-13FB-431F-BFD2-C577C230F2CB}" destId="{D2F046C3-2ECD-45F2-8545-7C3E9F31667A}" srcOrd="0" destOrd="0" presId="urn:microsoft.com/office/officeart/2018/5/layout/IconCircleLabelList"/>
    <dgm:cxn modelId="{3A9CF896-1760-4165-82FC-CE50240A7E9B}" type="presParOf" srcId="{B50DA2DA-13FB-431F-BFD2-C577C230F2CB}" destId="{99EE7F33-00F3-45EC-B024-21002378F4BE}" srcOrd="1" destOrd="0" presId="urn:microsoft.com/office/officeart/2018/5/layout/IconCircleLabelList"/>
    <dgm:cxn modelId="{137D2876-D21D-41AB-AA0C-3F46AAB2A8A4}" type="presParOf" srcId="{B50DA2DA-13FB-431F-BFD2-C577C230F2CB}" destId="{2F621548-E21A-4E2C-A206-E1A4CF7A1A93}" srcOrd="2" destOrd="0" presId="urn:microsoft.com/office/officeart/2018/5/layout/IconCircleLabelList"/>
    <dgm:cxn modelId="{A9D1E038-905F-48A2-B5B9-D52E8B030B6E}" type="presParOf" srcId="{B50DA2DA-13FB-431F-BFD2-C577C230F2CB}" destId="{65F3AC94-0948-48D0-BF05-5CBE891325E9}" srcOrd="3" destOrd="0" presId="urn:microsoft.com/office/officeart/2018/5/layout/IconCircleLabelList"/>
    <dgm:cxn modelId="{02A15160-00CE-47D8-9F1E-2EFCD94631CA}" type="presParOf" srcId="{CBFD63ED-869F-4626-92BD-DA76CAF4BF0A}" destId="{12291B86-1371-4DF6-A253-1EA52B7DDB68}" srcOrd="3" destOrd="0" presId="urn:microsoft.com/office/officeart/2018/5/layout/IconCircleLabelList"/>
    <dgm:cxn modelId="{60F2669B-8ED8-4BBC-B770-D0A9E79F7398}" type="presParOf" srcId="{CBFD63ED-869F-4626-92BD-DA76CAF4BF0A}" destId="{D7A7C7A0-3172-47EE-BE2E-DD20D118B5E7}" srcOrd="4" destOrd="0" presId="urn:microsoft.com/office/officeart/2018/5/layout/IconCircleLabelList"/>
    <dgm:cxn modelId="{0CC8390E-61B7-47F5-B032-D1FE1DC9092C}" type="presParOf" srcId="{D7A7C7A0-3172-47EE-BE2E-DD20D118B5E7}" destId="{745A6172-7F0F-405B-9046-F52AA774EE8D}" srcOrd="0" destOrd="0" presId="urn:microsoft.com/office/officeart/2018/5/layout/IconCircleLabelList"/>
    <dgm:cxn modelId="{845E2D09-EECC-4E61-A8B3-DCE4B7F6625C}" type="presParOf" srcId="{D7A7C7A0-3172-47EE-BE2E-DD20D118B5E7}" destId="{A7B90DE3-6844-4F76-BC52-ECBFA9632044}" srcOrd="1" destOrd="0" presId="urn:microsoft.com/office/officeart/2018/5/layout/IconCircleLabelList"/>
    <dgm:cxn modelId="{EDDCF6C5-507A-4ED1-A091-0185ECDBBCCD}" type="presParOf" srcId="{D7A7C7A0-3172-47EE-BE2E-DD20D118B5E7}" destId="{A72DFF64-0B63-42DB-843F-E701D713CFFF}" srcOrd="2" destOrd="0" presId="urn:microsoft.com/office/officeart/2018/5/layout/IconCircleLabelList"/>
    <dgm:cxn modelId="{145655C2-11AD-415F-9304-FA1039EF8C49}" type="presParOf" srcId="{D7A7C7A0-3172-47EE-BE2E-DD20D118B5E7}" destId="{2A6063B5-AA98-4D5B-A82D-6953F1FA6AE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085A0-00C4-4D63-9E33-13AC9F4ABEC3}">
      <dsp:nvSpPr>
        <dsp:cNvPr id="0" name=""/>
        <dsp:cNvSpPr/>
      </dsp:nvSpPr>
      <dsp:spPr>
        <a:xfrm>
          <a:off x="1993089" y="665"/>
          <a:ext cx="2680653" cy="77894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2026 work completed update</a:t>
          </a:r>
        </a:p>
      </dsp:txBody>
      <dsp:txXfrm>
        <a:off x="2015903" y="23479"/>
        <a:ext cx="2635025" cy="733313"/>
      </dsp:txXfrm>
    </dsp:sp>
    <dsp:sp modelId="{FB0741E0-57F5-4C98-A766-67346BDB874B}">
      <dsp:nvSpPr>
        <dsp:cNvPr id="0" name=""/>
        <dsp:cNvSpPr/>
      </dsp:nvSpPr>
      <dsp:spPr>
        <a:xfrm rot="5400000">
          <a:off x="3187365" y="799080"/>
          <a:ext cx="292102" cy="350523"/>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28260" y="828291"/>
        <a:ext cx="210313" cy="204471"/>
      </dsp:txXfrm>
    </dsp:sp>
    <dsp:sp modelId="{5E3DAFF3-A7F6-4183-8989-62004C3AC1ED}">
      <dsp:nvSpPr>
        <dsp:cNvPr id="0" name=""/>
        <dsp:cNvSpPr/>
      </dsp:nvSpPr>
      <dsp:spPr>
        <a:xfrm>
          <a:off x="1993089" y="1169077"/>
          <a:ext cx="2680653" cy="77894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Current ongoing projects </a:t>
          </a:r>
        </a:p>
      </dsp:txBody>
      <dsp:txXfrm>
        <a:off x="2015903" y="1191891"/>
        <a:ext cx="2635025" cy="733313"/>
      </dsp:txXfrm>
    </dsp:sp>
    <dsp:sp modelId="{7386AB3A-689E-4760-9413-126E475C08DF}">
      <dsp:nvSpPr>
        <dsp:cNvPr id="0" name=""/>
        <dsp:cNvSpPr/>
      </dsp:nvSpPr>
      <dsp:spPr>
        <a:xfrm rot="5400000">
          <a:off x="3187365" y="1967492"/>
          <a:ext cx="292102" cy="350523"/>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28260" y="1996703"/>
        <a:ext cx="210313" cy="204471"/>
      </dsp:txXfrm>
    </dsp:sp>
    <dsp:sp modelId="{6E51D37C-5F05-4890-98B8-55BF38EC6862}">
      <dsp:nvSpPr>
        <dsp:cNvPr id="0" name=""/>
        <dsp:cNvSpPr/>
      </dsp:nvSpPr>
      <dsp:spPr>
        <a:xfrm>
          <a:off x="1993089" y="2337489"/>
          <a:ext cx="2680653" cy="77894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Some fun facts about the Water Treatment Facility</a:t>
          </a:r>
        </a:p>
      </dsp:txBody>
      <dsp:txXfrm>
        <a:off x="2015903" y="2360303"/>
        <a:ext cx="2635025" cy="733313"/>
      </dsp:txXfrm>
    </dsp:sp>
    <dsp:sp modelId="{BB6F36BF-D893-4A65-B23D-94FE18728496}">
      <dsp:nvSpPr>
        <dsp:cNvPr id="0" name=""/>
        <dsp:cNvSpPr/>
      </dsp:nvSpPr>
      <dsp:spPr>
        <a:xfrm rot="5400000">
          <a:off x="3187365" y="3135904"/>
          <a:ext cx="292102" cy="350523"/>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28260" y="3165115"/>
        <a:ext cx="210313" cy="204471"/>
      </dsp:txXfrm>
    </dsp:sp>
    <dsp:sp modelId="{F243A795-3EF0-49A3-9E3E-97210E349609}">
      <dsp:nvSpPr>
        <dsp:cNvPr id="0" name=""/>
        <dsp:cNvSpPr/>
      </dsp:nvSpPr>
      <dsp:spPr>
        <a:xfrm>
          <a:off x="1993089" y="3505901"/>
          <a:ext cx="2680653" cy="77894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Reminder</a:t>
          </a:r>
        </a:p>
      </dsp:txBody>
      <dsp:txXfrm>
        <a:off x="2015903" y="3528715"/>
        <a:ext cx="2635025" cy="733313"/>
      </dsp:txXfrm>
    </dsp:sp>
    <dsp:sp modelId="{15B9E3AA-F8BB-4512-AA7B-78A77DD1B99D}">
      <dsp:nvSpPr>
        <dsp:cNvPr id="0" name=""/>
        <dsp:cNvSpPr/>
      </dsp:nvSpPr>
      <dsp:spPr>
        <a:xfrm rot="5400000">
          <a:off x="3187365" y="4304315"/>
          <a:ext cx="292102" cy="350523"/>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28260" y="4333526"/>
        <a:ext cx="210313" cy="204471"/>
      </dsp:txXfrm>
    </dsp:sp>
    <dsp:sp modelId="{09D2446B-BFF0-43A2-8370-520C05C12DC7}">
      <dsp:nvSpPr>
        <dsp:cNvPr id="0" name=""/>
        <dsp:cNvSpPr/>
      </dsp:nvSpPr>
      <dsp:spPr>
        <a:xfrm>
          <a:off x="1993089" y="4674313"/>
          <a:ext cx="2680653" cy="77894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Questions?</a:t>
          </a:r>
        </a:p>
      </dsp:txBody>
      <dsp:txXfrm>
        <a:off x="2015903" y="4697127"/>
        <a:ext cx="2635025" cy="733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E92DA-2133-48D9-8CCB-BFF09D5662E0}">
      <dsp:nvSpPr>
        <dsp:cNvPr id="0" name=""/>
        <dsp:cNvSpPr/>
      </dsp:nvSpPr>
      <dsp:spPr>
        <a:xfrm>
          <a:off x="3080"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Cleaned and Painted walls, floors and doors.</a:t>
          </a:r>
        </a:p>
      </dsp:txBody>
      <dsp:txXfrm>
        <a:off x="3080" y="587032"/>
        <a:ext cx="2444055" cy="1466433"/>
      </dsp:txXfrm>
    </dsp:sp>
    <dsp:sp modelId="{210E9938-2906-4653-A4C2-2508398588CA}">
      <dsp:nvSpPr>
        <dsp:cNvPr id="0" name=""/>
        <dsp:cNvSpPr/>
      </dsp:nvSpPr>
      <dsp:spPr>
        <a:xfrm>
          <a:off x="2691541"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Painted main hallway to entrance</a:t>
          </a:r>
        </a:p>
      </dsp:txBody>
      <dsp:txXfrm>
        <a:off x="2691541" y="587032"/>
        <a:ext cx="2444055" cy="1466433"/>
      </dsp:txXfrm>
    </dsp:sp>
    <dsp:sp modelId="{776E5713-6A65-46C6-9D65-E64447F5388F}">
      <dsp:nvSpPr>
        <dsp:cNvPr id="0" name=""/>
        <dsp:cNvSpPr/>
      </dsp:nvSpPr>
      <dsp:spPr>
        <a:xfrm>
          <a:off x="5380002"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Painted stairwell by main entrance</a:t>
          </a:r>
        </a:p>
      </dsp:txBody>
      <dsp:txXfrm>
        <a:off x="5380002" y="587032"/>
        <a:ext cx="2444055" cy="1466433"/>
      </dsp:txXfrm>
    </dsp:sp>
    <dsp:sp modelId="{ACAE709C-FE73-4490-B410-5AB8A8607D6B}">
      <dsp:nvSpPr>
        <dsp:cNvPr id="0" name=""/>
        <dsp:cNvSpPr/>
      </dsp:nvSpPr>
      <dsp:spPr>
        <a:xfrm>
          <a:off x="8068463"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Painted bathroom </a:t>
          </a:r>
        </a:p>
      </dsp:txBody>
      <dsp:txXfrm>
        <a:off x="8068463" y="587032"/>
        <a:ext cx="2444055" cy="1466433"/>
      </dsp:txXfrm>
    </dsp:sp>
    <dsp:sp modelId="{E641A916-1388-4B57-AF61-705265758C47}">
      <dsp:nvSpPr>
        <dsp:cNvPr id="0" name=""/>
        <dsp:cNvSpPr/>
      </dsp:nvSpPr>
      <dsp:spPr>
        <a:xfrm>
          <a:off x="3080"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Painted main office and laboratory</a:t>
          </a:r>
        </a:p>
      </dsp:txBody>
      <dsp:txXfrm>
        <a:off x="3080" y="2297871"/>
        <a:ext cx="2444055" cy="1466433"/>
      </dsp:txXfrm>
    </dsp:sp>
    <dsp:sp modelId="{C18DF288-8718-49CD-A90D-8095BB75FC6C}">
      <dsp:nvSpPr>
        <dsp:cNvPr id="0" name=""/>
        <dsp:cNvSpPr/>
      </dsp:nvSpPr>
      <dsp:spPr>
        <a:xfrm>
          <a:off x="2691541"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Ground and painted all exterior doors </a:t>
          </a:r>
        </a:p>
      </dsp:txBody>
      <dsp:txXfrm>
        <a:off x="2691541" y="2297871"/>
        <a:ext cx="2444055" cy="1466433"/>
      </dsp:txXfrm>
    </dsp:sp>
    <dsp:sp modelId="{52E24CAB-D3FE-44CC-AF9D-8634341978C3}">
      <dsp:nvSpPr>
        <dsp:cNvPr id="0" name=""/>
        <dsp:cNvSpPr/>
      </dsp:nvSpPr>
      <dsp:spPr>
        <a:xfrm>
          <a:off x="5380002"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Ground and painted new Gate to Main Entrance </a:t>
          </a:r>
        </a:p>
      </dsp:txBody>
      <dsp:txXfrm>
        <a:off x="5380002" y="2297871"/>
        <a:ext cx="2444055" cy="1466433"/>
      </dsp:txXfrm>
    </dsp:sp>
    <dsp:sp modelId="{1D40E973-1E5B-4D9B-B134-3C7F0F016D5D}">
      <dsp:nvSpPr>
        <dsp:cNvPr id="0" name=""/>
        <dsp:cNvSpPr/>
      </dsp:nvSpPr>
      <dsp:spPr>
        <a:xfrm>
          <a:off x="8068463"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Ground and painted handrail to entrance of the plant</a:t>
          </a:r>
        </a:p>
      </dsp:txBody>
      <dsp:txXfrm>
        <a:off x="8068463" y="2297871"/>
        <a:ext cx="2444055" cy="1466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4B804-3305-47CF-8405-A94A0A30FBB9}">
      <dsp:nvSpPr>
        <dsp:cNvPr id="0" name=""/>
        <dsp:cNvSpPr/>
      </dsp:nvSpPr>
      <dsp:spPr>
        <a:xfrm>
          <a:off x="0" y="707092"/>
          <a:ext cx="4933462" cy="1305401"/>
        </a:xfrm>
        <a:prstGeom prst="roundRect">
          <a:avLst>
            <a:gd name="adj" fmla="val 10000"/>
          </a:avLst>
        </a:prstGeom>
        <a:solidFill>
          <a:schemeClr val="tx2">
            <a:lumMod val="50000"/>
            <a:lumOff val="50000"/>
          </a:schemeClr>
        </a:solidFill>
        <a:ln>
          <a:noFill/>
        </a:ln>
        <a:effectLst/>
      </dsp:spPr>
      <dsp:style>
        <a:lnRef idx="0">
          <a:scrgbClr r="0" g="0" b="0"/>
        </a:lnRef>
        <a:fillRef idx="1">
          <a:scrgbClr r="0" g="0" b="0"/>
        </a:fillRef>
        <a:effectRef idx="0">
          <a:scrgbClr r="0" g="0" b="0"/>
        </a:effectRef>
        <a:fontRef idx="minor"/>
      </dsp:style>
    </dsp:sp>
    <dsp:sp modelId="{AFFE3628-C7C9-4CA7-8644-982068F9DDE7}">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57260D-A17E-4497-B337-E242B75793C4}">
      <dsp:nvSpPr>
        <dsp:cNvPr id="0" name=""/>
        <dsp:cNvSpPr/>
      </dsp:nvSpPr>
      <dsp:spPr>
        <a:xfrm>
          <a:off x="1507738" y="707092"/>
          <a:ext cx="3425723"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622300">
            <a:lnSpc>
              <a:spcPct val="100000"/>
            </a:lnSpc>
            <a:spcBef>
              <a:spcPct val="0"/>
            </a:spcBef>
            <a:spcAft>
              <a:spcPct val="35000"/>
            </a:spcAft>
            <a:buNone/>
          </a:pPr>
          <a:r>
            <a:rPr lang="en-US" sz="1400" kern="1200" dirty="0"/>
            <a:t>The Water Treatment Team identified a failed vacuum relief valve in the low lift station.  An emergency purchase was made, and repair was made the next day. </a:t>
          </a:r>
        </a:p>
      </dsp:txBody>
      <dsp:txXfrm>
        <a:off x="1507738" y="707092"/>
        <a:ext cx="3425723" cy="1305401"/>
      </dsp:txXfrm>
    </dsp:sp>
    <dsp:sp modelId="{FC548074-879C-4537-89C6-CAEF7AD55AF8}">
      <dsp:nvSpPr>
        <dsp:cNvPr id="0" name=""/>
        <dsp:cNvSpPr/>
      </dsp:nvSpPr>
      <dsp:spPr>
        <a:xfrm>
          <a:off x="0" y="2338844"/>
          <a:ext cx="4933462" cy="1305401"/>
        </a:xfrm>
        <a:prstGeom prst="roundRect">
          <a:avLst>
            <a:gd name="adj" fmla="val 10000"/>
          </a:avLst>
        </a:prstGeom>
        <a:solidFill>
          <a:schemeClr val="tx2">
            <a:lumMod val="50000"/>
            <a:lumOff val="50000"/>
          </a:schemeClr>
        </a:solidFill>
        <a:ln>
          <a:noFill/>
        </a:ln>
        <a:effectLst/>
      </dsp:spPr>
      <dsp:style>
        <a:lnRef idx="0">
          <a:scrgbClr r="0" g="0" b="0"/>
        </a:lnRef>
        <a:fillRef idx="1">
          <a:scrgbClr r="0" g="0" b="0"/>
        </a:fillRef>
        <a:effectRef idx="0">
          <a:scrgbClr r="0" g="0" b="0"/>
        </a:effectRef>
        <a:fontRef idx="minor"/>
      </dsp:style>
    </dsp:sp>
    <dsp:sp modelId="{96D7EBA8-47F1-417B-BB4F-2A7E41BAE425}">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636B1C-E2A5-428F-9785-1102EF296711}">
      <dsp:nvSpPr>
        <dsp:cNvPr id="0" name=""/>
        <dsp:cNvSpPr/>
      </dsp:nvSpPr>
      <dsp:spPr>
        <a:xfrm>
          <a:off x="1507738" y="2338844"/>
          <a:ext cx="3425723"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622300">
            <a:lnSpc>
              <a:spcPct val="100000"/>
            </a:lnSpc>
            <a:spcBef>
              <a:spcPct val="0"/>
            </a:spcBef>
            <a:spcAft>
              <a:spcPct val="35000"/>
            </a:spcAft>
            <a:buNone/>
          </a:pPr>
          <a:r>
            <a:rPr lang="en-US" sz="1400" kern="1200" dirty="0"/>
            <a:t>The remaining two different sized valves were ordered immediately and are onsite and are ready for install when the existing ones fail.</a:t>
          </a:r>
        </a:p>
      </dsp:txBody>
      <dsp:txXfrm>
        <a:off x="1507738" y="2338844"/>
        <a:ext cx="3425723" cy="13054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AE7FB-CAC5-487A-BD90-1224C65A712B}">
      <dsp:nvSpPr>
        <dsp:cNvPr id="0" name=""/>
        <dsp:cNvSpPr/>
      </dsp:nvSpPr>
      <dsp:spPr>
        <a:xfrm>
          <a:off x="679050" y="578168"/>
          <a:ext cx="1887187" cy="1887187"/>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42DC07-BAE6-4472-BC35-75169D9CF776}">
      <dsp:nvSpPr>
        <dsp:cNvPr id="0" name=""/>
        <dsp:cNvSpPr/>
      </dsp:nvSpPr>
      <dsp:spPr>
        <a:xfrm>
          <a:off x="1081237"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B2B5EA1-C0F3-443F-8923-1D29136DCE14}">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Any questions, comments or concerns please don’t hesitate to contact us. </a:t>
          </a:r>
        </a:p>
      </dsp:txBody>
      <dsp:txXfrm>
        <a:off x="75768" y="3053169"/>
        <a:ext cx="3093750" cy="720000"/>
      </dsp:txXfrm>
    </dsp:sp>
    <dsp:sp modelId="{D2F046C3-2ECD-45F2-8545-7C3E9F31667A}">
      <dsp:nvSpPr>
        <dsp:cNvPr id="0" name=""/>
        <dsp:cNvSpPr/>
      </dsp:nvSpPr>
      <dsp:spPr>
        <a:xfrm>
          <a:off x="4314206" y="578168"/>
          <a:ext cx="1887187" cy="1887187"/>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EE7F33-00F3-45EC-B024-21002378F4BE}">
      <dsp:nvSpPr>
        <dsp:cNvPr id="0" name=""/>
        <dsp:cNvSpPr/>
      </dsp:nvSpPr>
      <dsp:spPr>
        <a:xfrm>
          <a:off x="4716393"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5F3AC94-0948-48D0-BF05-5CBE891325E9}">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(802) 868-2148</a:t>
          </a:r>
        </a:p>
      </dsp:txBody>
      <dsp:txXfrm>
        <a:off x="3710925" y="3053169"/>
        <a:ext cx="3093750" cy="720000"/>
      </dsp:txXfrm>
    </dsp:sp>
    <dsp:sp modelId="{745A6172-7F0F-405B-9046-F52AA774EE8D}">
      <dsp:nvSpPr>
        <dsp:cNvPr id="0" name=""/>
        <dsp:cNvSpPr/>
      </dsp:nvSpPr>
      <dsp:spPr>
        <a:xfrm>
          <a:off x="7949362" y="578168"/>
          <a:ext cx="1887187" cy="1887187"/>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B90DE3-6844-4F76-BC52-ECBFA9632044}">
      <dsp:nvSpPr>
        <dsp:cNvPr id="0" name=""/>
        <dsp:cNvSpPr/>
      </dsp:nvSpPr>
      <dsp:spPr>
        <a:xfrm>
          <a:off x="8351550"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A6063B5-AA98-4D5B-A82D-6953F1FA6AE6}">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Ddupont@swanton.net</a:t>
          </a:r>
          <a:r>
            <a:rPr lang="en-US" sz="1500" kern="1200" dirty="0">
              <a:solidFill>
                <a:schemeClr val="tx1"/>
              </a:solidFill>
            </a:rPr>
            <a:t> </a:t>
          </a:r>
        </a:p>
      </dsp:txBody>
      <dsp:txXfrm>
        <a:off x="7346081" y="3053169"/>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05F50-358B-E749-EC81-39FCA87FF3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2F01E8-2E01-6F87-9954-9F8DAAEBD8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C9BA8B-C926-00DD-28B2-BCB1E01BD8D4}"/>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D227C61F-B9EA-B201-F488-819292C0F7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B0753B-5B77-B09B-C2E1-51C268CBDB05}"/>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389807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E0AC1-ED14-3FA3-2009-4405F09414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170C6A-A8A7-F162-0C4E-5EC10B6AA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8741A-05CB-321B-7438-6282B6BDB50B}"/>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E1045392-6EE7-5148-14DA-02C1C9E9DA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AA28C1-B1F8-F4D7-EAD3-A1B4DFA4F72F}"/>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111181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305B-57B4-5F8B-87A5-0F1A54ED15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2C4DD-72F4-C0F3-6CEC-27DC9DF8DB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F48DE-96BD-7CEC-122F-15C5E321E615}"/>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BB075B7A-8CCE-3B7B-2052-F0DAD6B68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9BC7A-4B63-F1EA-FCB8-6696736F3509}"/>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94346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B693-87DB-044F-78D2-CCF01C5AB0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578554-F4E6-7919-E4D6-F2F469FE5B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3575B4-DB6B-C559-4528-BF96BAF220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31EF02-D739-FA25-7E18-97F469DAE18C}"/>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6" name="Footer Placeholder 5">
            <a:extLst>
              <a:ext uri="{FF2B5EF4-FFF2-40B4-BE49-F238E27FC236}">
                <a16:creationId xmlns:a16="http://schemas.microsoft.com/office/drawing/2014/main" id="{CA967B3F-372C-7C8D-30C3-E29424DAA3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FE947E-61B3-50EF-0B7B-2A9E78D36A51}"/>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47115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81851-6B0F-36CF-D721-0870803451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62D644-F4B6-48F9-D66C-C0F43E62B3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5F621B-D7B8-F63A-2CBE-075DBD4EF4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1FD372-E8B9-0DD4-D3B5-B90AED0D87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84EAD9-6819-ABB8-919D-CA267019D0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7151BD-A202-DF28-9FD4-061462175FC3}"/>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8" name="Footer Placeholder 7">
            <a:extLst>
              <a:ext uri="{FF2B5EF4-FFF2-40B4-BE49-F238E27FC236}">
                <a16:creationId xmlns:a16="http://schemas.microsoft.com/office/drawing/2014/main" id="{153243D1-F622-9D7A-4B7C-0742BF12EC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6C98A1-251F-6FFA-ACF3-916A0C75C484}"/>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3696114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119A-B4F0-E047-1667-9DC48361B9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59A2ED-7D0F-49E6-D59E-B4E6B3AF0B72}"/>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4" name="Footer Placeholder 3">
            <a:extLst>
              <a:ext uri="{FF2B5EF4-FFF2-40B4-BE49-F238E27FC236}">
                <a16:creationId xmlns:a16="http://schemas.microsoft.com/office/drawing/2014/main" id="{59669700-777E-8BFB-83B1-4D1F1E23F4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79E491-054F-5BBA-7184-EE0B6FD229AF}"/>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232035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6FF26-FEE0-736E-FB52-5D8676C87801}"/>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3" name="Footer Placeholder 2">
            <a:extLst>
              <a:ext uri="{FF2B5EF4-FFF2-40B4-BE49-F238E27FC236}">
                <a16:creationId xmlns:a16="http://schemas.microsoft.com/office/drawing/2014/main" id="{182DD4C4-F043-2ED8-8013-E34C44391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B6C9D3-AFF2-AD79-237B-FD7E07A9AD2D}"/>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2752357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F4C79-842D-40C2-D2E7-13ECD3A7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A61F77-B349-EBAE-CF62-00ECE25A6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837434-42D2-B36B-EC28-E69338EA44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3E7EEA-7212-3849-EC53-F084DF025F75}"/>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6" name="Footer Placeholder 5">
            <a:extLst>
              <a:ext uri="{FF2B5EF4-FFF2-40B4-BE49-F238E27FC236}">
                <a16:creationId xmlns:a16="http://schemas.microsoft.com/office/drawing/2014/main" id="{BB405506-8C62-6F94-7973-0624CF6A6E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9A7791-FC71-7E31-891A-C5CAEE3950F3}"/>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16742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F00A-6468-3178-6368-649AA2B0CB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E83D67-2EB1-C0B1-941A-B2583553F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0AD181-58FC-AA38-B8D1-3D1F60DBE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A3697-4232-EF05-9484-10D1B4F5A23C}"/>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6" name="Footer Placeholder 5">
            <a:extLst>
              <a:ext uri="{FF2B5EF4-FFF2-40B4-BE49-F238E27FC236}">
                <a16:creationId xmlns:a16="http://schemas.microsoft.com/office/drawing/2014/main" id="{EFA90851-87A8-019A-2D7E-F2323F5795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B87DCA-4292-105E-2F62-7CC6410A2BD7}"/>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665613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A005-D9B8-8556-5314-08C7DF50C7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C8BF17-C10F-5182-1491-76E1DE8DCC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1AC51-CE8B-4A00-8626-8890C227AF9F}"/>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04B0AB73-DD9C-15F4-E808-8116156DA9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782B9-6880-9898-F5E9-84D336223713}"/>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975048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7FC17D-1CD9-FDD9-1E80-CF91ED0AC1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8AE64-5F63-8A79-5FAD-2E68051E0E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D8E42-9B13-C7D8-51FE-3EFF0324A78F}"/>
              </a:ext>
            </a:extLst>
          </p:cNvPr>
          <p:cNvSpPr>
            <a:spLocks noGrp="1"/>
          </p:cNvSpPr>
          <p:nvPr>
            <p:ph type="dt" sz="half" idx="10"/>
          </p:nvPr>
        </p:nvSpPr>
        <p:spPr/>
        <p:txBody>
          <a:body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F56FA98D-9644-913A-C1D6-3FF47591C5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79EBD-CD06-D4B5-2A2B-FE2F68F0926D}"/>
              </a:ext>
            </a:extLst>
          </p:cNvPr>
          <p:cNvSpPr>
            <a:spLocks noGrp="1"/>
          </p:cNvSpPr>
          <p:nvPr>
            <p:ph type="sldNum" sz="quarter" idx="12"/>
          </p:nvPr>
        </p:nvSpPr>
        <p:spPr/>
        <p:txBody>
          <a:bodyPr/>
          <a:lstStyle/>
          <a:p>
            <a:fld id="{3F895CD6-F503-4F7D-BF6F-AA0AA0ACB744}" type="slidenum">
              <a:rPr lang="en-US" smtClean="0"/>
              <a:t>‹#›</a:t>
            </a:fld>
            <a:endParaRPr lang="en-US"/>
          </a:p>
        </p:txBody>
      </p:sp>
    </p:spTree>
    <p:extLst>
      <p:ext uri="{BB962C8B-B14F-4D97-AF65-F5344CB8AC3E}">
        <p14:creationId xmlns:p14="http://schemas.microsoft.com/office/powerpoint/2010/main" val="142388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9C11E-9FA3-55C4-C786-0FB0C30B7E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8656DB-C933-8945-37C1-8AAA050EB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16448-C669-6FAF-8C52-1EA028913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A8F709-D902-476C-A08F-58E3C48123BB}" type="datetimeFigureOut">
              <a:rPr lang="en-US" smtClean="0"/>
              <a:t>10/5/2026</a:t>
            </a:fld>
            <a:endParaRPr lang="en-US"/>
          </a:p>
        </p:txBody>
      </p:sp>
      <p:sp>
        <p:nvSpPr>
          <p:cNvPr id="5" name="Footer Placeholder 4">
            <a:extLst>
              <a:ext uri="{FF2B5EF4-FFF2-40B4-BE49-F238E27FC236}">
                <a16:creationId xmlns:a16="http://schemas.microsoft.com/office/drawing/2014/main" id="{EA22E3CC-0DC5-2C99-211E-4150DE967D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3723B4-8C4B-29EA-4503-6D950BDEE4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895CD6-F503-4F7D-BF6F-AA0AA0ACB744}" type="slidenum">
              <a:rPr lang="en-US" smtClean="0"/>
              <a:t>‹#›</a:t>
            </a:fld>
            <a:endParaRPr lang="en-US"/>
          </a:p>
        </p:txBody>
      </p:sp>
    </p:spTree>
    <p:extLst>
      <p:ext uri="{BB962C8B-B14F-4D97-AF65-F5344CB8AC3E}">
        <p14:creationId xmlns:p14="http://schemas.microsoft.com/office/powerpoint/2010/main" val="1934968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4.jpeg"/><Relationship Id="rId7" Type="http://schemas.openxmlformats.org/officeDocument/2006/relationships/diagramQuickStyle" Target="../diagrams/quickStyle3.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8.jpeg"/><Relationship Id="rId4" Type="http://schemas.openxmlformats.org/officeDocument/2006/relationships/image" Target="../media/image25.jpeg"/><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g"/><Relationship Id="rId5" Type="http://schemas.openxmlformats.org/officeDocument/2006/relationships/image" Target="../media/image45.jpeg"/><Relationship Id="rId4" Type="http://schemas.openxmlformats.org/officeDocument/2006/relationships/image" Target="../media/image44.jpg"/></Relationships>
</file>

<file path=ppt/slides/_rels/slide1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 Id="rId4" Type="http://schemas.openxmlformats.org/officeDocument/2006/relationships/image" Target="../media/image49.jpg"/></Relationships>
</file>

<file path=ppt/slides/_rels/slide1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1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57.jpg"/><Relationship Id="rId4" Type="http://schemas.openxmlformats.org/officeDocument/2006/relationships/image" Target="../media/image56.jpg"/></Relationships>
</file>

<file path=ppt/slides/_rels/slide1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image" Target="../media/image60.jpg"/></Relationships>
</file>

<file path=ppt/slides/_rels/slide1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jpg"/><Relationship Id="rId7" Type="http://schemas.openxmlformats.org/officeDocument/2006/relationships/image" Target="../media/image71.jpeg"/><Relationship Id="rId2" Type="http://schemas.openxmlformats.org/officeDocument/2006/relationships/image" Target="../media/image66.jpg"/><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g"/><Relationship Id="rId9" Type="http://schemas.openxmlformats.org/officeDocument/2006/relationships/image" Target="../media/image73.jpeg"/></Relationships>
</file>

<file path=ppt/slides/_rels/slide1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svg"/><Relationship Id="rId1" Type="http://schemas.openxmlformats.org/officeDocument/2006/relationships/slideLayout" Target="../slideLayouts/slideLayout7.xml"/><Relationship Id="rId4" Type="http://schemas.openxmlformats.org/officeDocument/2006/relationships/hyperlink" Target="https://www.publicdomainpictures.net/en/view-image.php?image=1797&amp;picture=fire-hydran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78EE92A-9621-5BAE-A283-E4CDBDDF17B9}"/>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5927" r="1" b="51875"/>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4C8E96A9-ECD9-7207-D85B-291C48376761}"/>
              </a:ext>
            </a:extLst>
          </p:cNvPr>
          <p:cNvSpPr>
            <a:spLocks noGrp="1"/>
          </p:cNvSpPr>
          <p:nvPr>
            <p:ph type="ctrTitle"/>
          </p:nvPr>
        </p:nvSpPr>
        <p:spPr>
          <a:xfrm>
            <a:off x="1527048" y="70803"/>
            <a:ext cx="9144000" cy="3063240"/>
          </a:xfrm>
        </p:spPr>
        <p:txBody>
          <a:bodyPr>
            <a:normAutofit/>
          </a:bodyPr>
          <a:lstStyle/>
          <a:p>
            <a:r>
              <a:rPr lang="en-US" sz="6600" dirty="0">
                <a:solidFill>
                  <a:schemeClr val="bg1"/>
                </a:solidFill>
                <a:latin typeface="Abadi" panose="020B0604020104020204" pitchFamily="34" charset="0"/>
                <a:cs typeface="Aharoni" panose="02010803020104030203" pitchFamily="2" charset="-79"/>
              </a:rPr>
              <a:t>Village Of Swanton </a:t>
            </a:r>
            <a:br>
              <a:rPr lang="en-US" sz="6600" dirty="0">
                <a:solidFill>
                  <a:schemeClr val="bg1"/>
                </a:solidFill>
                <a:latin typeface="Abadi" panose="020B0604020104020204" pitchFamily="34" charset="0"/>
                <a:cs typeface="Aharoni" panose="02010803020104030203" pitchFamily="2" charset="-79"/>
              </a:rPr>
            </a:br>
            <a:r>
              <a:rPr lang="en-US" sz="6600" dirty="0">
                <a:solidFill>
                  <a:schemeClr val="bg1"/>
                </a:solidFill>
                <a:latin typeface="Abadi" panose="020B0604020104020204" pitchFamily="34" charset="0"/>
                <a:cs typeface="Aharoni" panose="02010803020104030203" pitchFamily="2" charset="-79"/>
              </a:rPr>
              <a:t>Water Treatment Facility </a:t>
            </a:r>
            <a:br>
              <a:rPr lang="en-US" sz="6600" dirty="0">
                <a:solidFill>
                  <a:schemeClr val="bg1"/>
                </a:solidFill>
                <a:latin typeface="Abadi" panose="020B0604020104020204" pitchFamily="34" charset="0"/>
                <a:cs typeface="Aharoni" panose="02010803020104030203" pitchFamily="2" charset="-79"/>
              </a:rPr>
            </a:br>
            <a:r>
              <a:rPr lang="en-US" sz="6600" dirty="0">
                <a:solidFill>
                  <a:schemeClr val="bg1"/>
                </a:solidFill>
                <a:latin typeface="Abadi" panose="020B0604020104020204" pitchFamily="34" charset="0"/>
                <a:cs typeface="Aharoni" panose="02010803020104030203" pitchFamily="2" charset="-79"/>
              </a:rPr>
              <a:t>Annual Update 2026</a:t>
            </a:r>
          </a:p>
        </p:txBody>
      </p:sp>
      <p:sp>
        <p:nvSpPr>
          <p:cNvPr id="3" name="Subtitle 2">
            <a:extLst>
              <a:ext uri="{FF2B5EF4-FFF2-40B4-BE49-F238E27FC236}">
                <a16:creationId xmlns:a16="http://schemas.microsoft.com/office/drawing/2014/main" id="{9062C9A9-A6BA-B41E-E50E-8AFBB96ED102}"/>
              </a:ext>
            </a:extLst>
          </p:cNvPr>
          <p:cNvSpPr>
            <a:spLocks noGrp="1"/>
          </p:cNvSpPr>
          <p:nvPr>
            <p:ph type="subTitle" idx="1"/>
          </p:nvPr>
        </p:nvSpPr>
        <p:spPr>
          <a:xfrm>
            <a:off x="1426464" y="5251005"/>
            <a:ext cx="9144000" cy="1536192"/>
          </a:xfrm>
        </p:spPr>
        <p:txBody>
          <a:bodyPr>
            <a:normAutofit/>
          </a:bodyPr>
          <a:lstStyle/>
          <a:p>
            <a:r>
              <a:rPr lang="en-US" dirty="0">
                <a:solidFill>
                  <a:schemeClr val="bg1"/>
                </a:solidFill>
                <a:latin typeface="Abadi" panose="020B0604020104020204" pitchFamily="34" charset="0"/>
                <a:ea typeface="ADLaM Display" panose="020F0502020204030204" pitchFamily="2" charset="0"/>
                <a:cs typeface="ADLaM Display" panose="020F0502020204030204" pitchFamily="2" charset="0"/>
              </a:rPr>
              <a:t>Presented By:</a:t>
            </a:r>
          </a:p>
          <a:p>
            <a:r>
              <a:rPr lang="en-US" dirty="0">
                <a:solidFill>
                  <a:schemeClr val="bg1"/>
                </a:solidFill>
                <a:latin typeface="Abadi" panose="020B0604020104020204" pitchFamily="34" charset="0"/>
                <a:ea typeface="ADLaM Display" panose="020F0502020204030204" pitchFamily="2" charset="0"/>
                <a:cs typeface="ADLaM Display" panose="020F0502020204030204" pitchFamily="2" charset="0"/>
              </a:rPr>
              <a:t>Dillon Dupont Chief Operator </a:t>
            </a:r>
          </a:p>
          <a:p>
            <a:r>
              <a:rPr lang="en-US" dirty="0">
                <a:solidFill>
                  <a:schemeClr val="bg1"/>
                </a:solidFill>
                <a:latin typeface="Abadi" panose="020B0604020104020204" pitchFamily="34" charset="0"/>
                <a:ea typeface="ADLaM Display" panose="020F0502020204030204" pitchFamily="2" charset="0"/>
                <a:cs typeface="ADLaM Display" panose="020F0502020204030204" pitchFamily="2" charset="0"/>
              </a:rPr>
              <a:t>Avery Mitchinson Assistant Chief Operator</a:t>
            </a:r>
          </a:p>
        </p:txBody>
      </p:sp>
      <p:sp>
        <p:nvSpPr>
          <p:cNvPr id="19"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326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A192BE-A06E-E908-EB09-22F3FFFB0C2A}"/>
              </a:ext>
            </a:extLst>
          </p:cNvPr>
          <p:cNvSpPr>
            <a:spLocks noGrp="1"/>
          </p:cNvSpPr>
          <p:nvPr>
            <p:ph type="title"/>
          </p:nvPr>
        </p:nvSpPr>
        <p:spPr>
          <a:xfrm>
            <a:off x="232154" y="52814"/>
            <a:ext cx="3115265" cy="2396359"/>
          </a:xfrm>
        </p:spPr>
        <p:txBody>
          <a:bodyPr vert="horz" lIns="91440" tIns="45720" rIns="91440" bIns="45720" rtlCol="0" anchor="b">
            <a:normAutofit/>
          </a:bodyPr>
          <a:lstStyle/>
          <a:p>
            <a:pPr algn="r"/>
            <a:r>
              <a:rPr lang="en-US" sz="7200" kern="1200" dirty="0">
                <a:solidFill>
                  <a:srgbClr val="FFFFFF"/>
                </a:solidFill>
                <a:latin typeface="+mj-lt"/>
                <a:ea typeface="+mj-ea"/>
                <a:cs typeface="+mj-cs"/>
              </a:rPr>
              <a:t>Agenda</a:t>
            </a:r>
          </a:p>
        </p:txBody>
      </p:sp>
      <p:graphicFrame>
        <p:nvGraphicFramePr>
          <p:cNvPr id="7" name="TextBox 4">
            <a:extLst>
              <a:ext uri="{FF2B5EF4-FFF2-40B4-BE49-F238E27FC236}">
                <a16:creationId xmlns:a16="http://schemas.microsoft.com/office/drawing/2014/main" id="{B592872B-AE04-A3DC-4A0D-B51F7CE18DFD}"/>
              </a:ext>
            </a:extLst>
          </p:cNvPr>
          <p:cNvGraphicFramePr/>
          <p:nvPr>
            <p:extLst>
              <p:ext uri="{D42A27DB-BD31-4B8C-83A1-F6EECF244321}">
                <p14:modId xmlns:p14="http://schemas.microsoft.com/office/powerpoint/2010/main" val="346194746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8782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E78733E-8AD7-94DB-7948-63E202C9F679}"/>
              </a:ext>
            </a:extLst>
          </p:cNvPr>
          <p:cNvPicPr>
            <a:picLocks noChangeAspect="1"/>
          </p:cNvPicPr>
          <p:nvPr/>
        </p:nvPicPr>
        <p:blipFill>
          <a:blip r:embed="rId2">
            <a:duotone>
              <a:schemeClr val="bg2">
                <a:shade val="45000"/>
                <a:satMod val="135000"/>
              </a:schemeClr>
              <a:prstClr val="white"/>
            </a:duotone>
          </a:blip>
          <a:srcRect t="12211" b="3519"/>
          <a:stretch>
            <a:fillRect/>
          </a:stretch>
        </p:blipFill>
        <p:spPr>
          <a:xfrm>
            <a:off x="20" y="10"/>
            <a:ext cx="12191980" cy="6857990"/>
          </a:xfrm>
          <a:prstGeom prst="rect">
            <a:avLst/>
          </a:prstGeom>
        </p:spPr>
      </p:pic>
      <p:sp>
        <p:nvSpPr>
          <p:cNvPr id="31" name="Rectangle 3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3119B4-9A75-C6D7-77D4-0BADEB8A84D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t>2026 Water Treatment Facility Interior and Exterior Updates</a:t>
            </a:r>
          </a:p>
        </p:txBody>
      </p:sp>
      <p:graphicFrame>
        <p:nvGraphicFramePr>
          <p:cNvPr id="26" name="Content Placeholder 7">
            <a:extLst>
              <a:ext uri="{FF2B5EF4-FFF2-40B4-BE49-F238E27FC236}">
                <a16:creationId xmlns:a16="http://schemas.microsoft.com/office/drawing/2014/main" id="{44C45C06-7C41-C702-7355-0E42EC170177}"/>
              </a:ext>
            </a:extLst>
          </p:cNvPr>
          <p:cNvGraphicFramePr>
            <a:graphicFrameLocks noGrp="1"/>
          </p:cNvGraphicFramePr>
          <p:nvPr>
            <p:ph sz="half" idx="2"/>
            <p:extLst>
              <p:ext uri="{D42A27DB-BD31-4B8C-83A1-F6EECF244321}">
                <p14:modId xmlns:p14="http://schemas.microsoft.com/office/powerpoint/2010/main" val="14297966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5525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86A215-C346-322C-8770-52BDA1EB5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7" y="1241627"/>
            <a:ext cx="1940407" cy="2581276"/>
          </a:xfrm>
          <a:prstGeom prst="rect">
            <a:avLst/>
          </a:prstGeom>
        </p:spPr>
      </p:pic>
      <p:pic>
        <p:nvPicPr>
          <p:cNvPr id="5" name="Picture 4">
            <a:extLst>
              <a:ext uri="{FF2B5EF4-FFF2-40B4-BE49-F238E27FC236}">
                <a16:creationId xmlns:a16="http://schemas.microsoft.com/office/drawing/2014/main" id="{5084CAEB-A84A-4279-2A7F-591F141C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6006" y="1261504"/>
            <a:ext cx="1940407" cy="2581276"/>
          </a:xfrm>
          <a:prstGeom prst="rect">
            <a:avLst/>
          </a:prstGeom>
        </p:spPr>
      </p:pic>
      <p:pic>
        <p:nvPicPr>
          <p:cNvPr id="7" name="Picture 6">
            <a:extLst>
              <a:ext uri="{FF2B5EF4-FFF2-40B4-BE49-F238E27FC236}">
                <a16:creationId xmlns:a16="http://schemas.microsoft.com/office/drawing/2014/main" id="{C9451696-1D91-3E01-7CBE-EE5182857E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2090" y="1180594"/>
            <a:ext cx="2001229" cy="2662186"/>
          </a:xfrm>
          <a:prstGeom prst="rect">
            <a:avLst/>
          </a:prstGeom>
        </p:spPr>
      </p:pic>
      <p:pic>
        <p:nvPicPr>
          <p:cNvPr id="9" name="Picture 8">
            <a:extLst>
              <a:ext uri="{FF2B5EF4-FFF2-40B4-BE49-F238E27FC236}">
                <a16:creationId xmlns:a16="http://schemas.microsoft.com/office/drawing/2014/main" id="{C2F5050F-1425-9893-0489-6B2109973E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2831" y="1167569"/>
            <a:ext cx="2019169" cy="2686050"/>
          </a:xfrm>
          <a:prstGeom prst="rect">
            <a:avLst/>
          </a:prstGeom>
        </p:spPr>
      </p:pic>
      <p:pic>
        <p:nvPicPr>
          <p:cNvPr id="11" name="Picture 10">
            <a:extLst>
              <a:ext uri="{FF2B5EF4-FFF2-40B4-BE49-F238E27FC236}">
                <a16:creationId xmlns:a16="http://schemas.microsoft.com/office/drawing/2014/main" id="{A80F7420-416F-8D1D-9345-8258CD946D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7363" y="4261561"/>
            <a:ext cx="1935956" cy="2581275"/>
          </a:xfrm>
          <a:prstGeom prst="rect">
            <a:avLst/>
          </a:prstGeom>
        </p:spPr>
      </p:pic>
      <p:pic>
        <p:nvPicPr>
          <p:cNvPr id="13" name="Picture 12">
            <a:extLst>
              <a:ext uri="{FF2B5EF4-FFF2-40B4-BE49-F238E27FC236}">
                <a16:creationId xmlns:a16="http://schemas.microsoft.com/office/drawing/2014/main" id="{CA6A56FE-D778-FF94-73AD-38AA06E1FB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7228" y="4270793"/>
            <a:ext cx="1940406" cy="2587207"/>
          </a:xfrm>
          <a:prstGeom prst="rect">
            <a:avLst/>
          </a:prstGeom>
        </p:spPr>
      </p:pic>
      <p:pic>
        <p:nvPicPr>
          <p:cNvPr id="17" name="Picture 16">
            <a:extLst>
              <a:ext uri="{FF2B5EF4-FFF2-40B4-BE49-F238E27FC236}">
                <a16:creationId xmlns:a16="http://schemas.microsoft.com/office/drawing/2014/main" id="{8D611C08-1E83-6FBA-56BF-88B30DA0B3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67" y="4300841"/>
            <a:ext cx="1940407" cy="2581275"/>
          </a:xfrm>
          <a:prstGeom prst="rect">
            <a:avLst/>
          </a:prstGeom>
        </p:spPr>
      </p:pic>
      <p:pic>
        <p:nvPicPr>
          <p:cNvPr id="19" name="Picture 18">
            <a:extLst>
              <a:ext uri="{FF2B5EF4-FFF2-40B4-BE49-F238E27FC236}">
                <a16:creationId xmlns:a16="http://schemas.microsoft.com/office/drawing/2014/main" id="{60407AE7-B485-C5EE-3F4E-89103A6327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56006" y="4322874"/>
            <a:ext cx="1940407" cy="2581275"/>
          </a:xfrm>
          <a:prstGeom prst="rect">
            <a:avLst/>
          </a:prstGeom>
        </p:spPr>
      </p:pic>
      <p:sp>
        <p:nvSpPr>
          <p:cNvPr id="20" name="TextBox 19">
            <a:extLst>
              <a:ext uri="{FF2B5EF4-FFF2-40B4-BE49-F238E27FC236}">
                <a16:creationId xmlns:a16="http://schemas.microsoft.com/office/drawing/2014/main" id="{7234D9C1-04D6-38E7-2F5E-13A8FD9EFA9D}"/>
              </a:ext>
            </a:extLst>
          </p:cNvPr>
          <p:cNvSpPr txBox="1"/>
          <p:nvPr/>
        </p:nvSpPr>
        <p:spPr>
          <a:xfrm>
            <a:off x="1795727" y="71437"/>
            <a:ext cx="5089705" cy="461665"/>
          </a:xfrm>
          <a:prstGeom prst="rect">
            <a:avLst/>
          </a:prstGeom>
          <a:noFill/>
        </p:spPr>
        <p:txBody>
          <a:bodyPr wrap="square" rtlCol="0">
            <a:spAutoFit/>
          </a:bodyPr>
          <a:lstStyle/>
          <a:p>
            <a:r>
              <a:rPr lang="en-US" sz="2400" dirty="0">
                <a:solidFill>
                  <a:schemeClr val="bg1"/>
                </a:solidFill>
              </a:rPr>
              <a:t>Interior Updates</a:t>
            </a:r>
          </a:p>
        </p:txBody>
      </p:sp>
      <p:sp>
        <p:nvSpPr>
          <p:cNvPr id="21" name="TextBox 20">
            <a:extLst>
              <a:ext uri="{FF2B5EF4-FFF2-40B4-BE49-F238E27FC236}">
                <a16:creationId xmlns:a16="http://schemas.microsoft.com/office/drawing/2014/main" id="{0A2DF373-52BC-5908-40E4-082DDA47B240}"/>
              </a:ext>
            </a:extLst>
          </p:cNvPr>
          <p:cNvSpPr txBox="1"/>
          <p:nvPr/>
        </p:nvSpPr>
        <p:spPr>
          <a:xfrm>
            <a:off x="278874" y="3898161"/>
            <a:ext cx="2580812" cy="369332"/>
          </a:xfrm>
          <a:prstGeom prst="rect">
            <a:avLst/>
          </a:prstGeom>
          <a:noFill/>
        </p:spPr>
        <p:txBody>
          <a:bodyPr wrap="square" rtlCol="0">
            <a:spAutoFit/>
          </a:bodyPr>
          <a:lstStyle/>
          <a:p>
            <a:r>
              <a:rPr lang="en-US" dirty="0">
                <a:solidFill>
                  <a:schemeClr val="bg1"/>
                </a:solidFill>
              </a:rPr>
              <a:t>Chemical Room Floor</a:t>
            </a:r>
          </a:p>
        </p:txBody>
      </p:sp>
      <p:sp>
        <p:nvSpPr>
          <p:cNvPr id="22" name="TextBox 21">
            <a:extLst>
              <a:ext uri="{FF2B5EF4-FFF2-40B4-BE49-F238E27FC236}">
                <a16:creationId xmlns:a16="http://schemas.microsoft.com/office/drawing/2014/main" id="{1B830448-66B6-EBAF-3776-0D6222EB88C9}"/>
              </a:ext>
            </a:extLst>
          </p:cNvPr>
          <p:cNvSpPr txBox="1"/>
          <p:nvPr/>
        </p:nvSpPr>
        <p:spPr>
          <a:xfrm>
            <a:off x="196093" y="914206"/>
            <a:ext cx="2694562" cy="369332"/>
          </a:xfrm>
          <a:prstGeom prst="rect">
            <a:avLst/>
          </a:prstGeom>
          <a:noFill/>
        </p:spPr>
        <p:txBody>
          <a:bodyPr wrap="square" rtlCol="0">
            <a:spAutoFit/>
          </a:bodyPr>
          <a:lstStyle/>
          <a:p>
            <a:r>
              <a:rPr lang="en-US" dirty="0">
                <a:solidFill>
                  <a:schemeClr val="bg1"/>
                </a:solidFill>
              </a:rPr>
              <a:t>Main Entrance Stairwell</a:t>
            </a:r>
          </a:p>
        </p:txBody>
      </p:sp>
      <p:sp>
        <p:nvSpPr>
          <p:cNvPr id="23" name="TextBox 22">
            <a:extLst>
              <a:ext uri="{FF2B5EF4-FFF2-40B4-BE49-F238E27FC236}">
                <a16:creationId xmlns:a16="http://schemas.microsoft.com/office/drawing/2014/main" id="{B242CD86-54A4-850B-F091-1B9584443966}"/>
              </a:ext>
            </a:extLst>
          </p:cNvPr>
          <p:cNvSpPr txBox="1"/>
          <p:nvPr/>
        </p:nvSpPr>
        <p:spPr>
          <a:xfrm>
            <a:off x="8833029" y="832840"/>
            <a:ext cx="3615753" cy="369332"/>
          </a:xfrm>
          <a:prstGeom prst="rect">
            <a:avLst/>
          </a:prstGeom>
          <a:noFill/>
        </p:spPr>
        <p:txBody>
          <a:bodyPr wrap="square" rtlCol="0">
            <a:spAutoFit/>
          </a:bodyPr>
          <a:lstStyle/>
          <a:p>
            <a:r>
              <a:rPr lang="en-US" dirty="0">
                <a:solidFill>
                  <a:schemeClr val="bg1"/>
                </a:solidFill>
              </a:rPr>
              <a:t>Main Entrance Hallway</a:t>
            </a:r>
          </a:p>
        </p:txBody>
      </p:sp>
      <p:sp>
        <p:nvSpPr>
          <p:cNvPr id="24" name="TextBox 23">
            <a:extLst>
              <a:ext uri="{FF2B5EF4-FFF2-40B4-BE49-F238E27FC236}">
                <a16:creationId xmlns:a16="http://schemas.microsoft.com/office/drawing/2014/main" id="{5E0C8035-B1D3-6DD1-765D-5D6673232A10}"/>
              </a:ext>
            </a:extLst>
          </p:cNvPr>
          <p:cNvSpPr txBox="1"/>
          <p:nvPr/>
        </p:nvSpPr>
        <p:spPr>
          <a:xfrm>
            <a:off x="8725931" y="3942250"/>
            <a:ext cx="2432116" cy="369332"/>
          </a:xfrm>
          <a:prstGeom prst="rect">
            <a:avLst/>
          </a:prstGeom>
          <a:noFill/>
        </p:spPr>
        <p:txBody>
          <a:bodyPr wrap="square" rtlCol="0">
            <a:spAutoFit/>
          </a:bodyPr>
          <a:lstStyle/>
          <a:p>
            <a:r>
              <a:rPr lang="en-US" dirty="0">
                <a:solidFill>
                  <a:schemeClr val="bg1"/>
                </a:solidFill>
              </a:rPr>
              <a:t>Office and Laboratory </a:t>
            </a:r>
          </a:p>
        </p:txBody>
      </p:sp>
    </p:spTree>
    <p:extLst>
      <p:ext uri="{BB962C8B-B14F-4D97-AF65-F5344CB8AC3E}">
        <p14:creationId xmlns:p14="http://schemas.microsoft.com/office/powerpoint/2010/main" val="329488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lumOff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6EA91A-45EB-5FE3-E1F6-6F05A4371646}"/>
              </a:ext>
            </a:extLst>
          </p:cNvPr>
          <p:cNvSpPr txBox="1"/>
          <p:nvPr/>
        </p:nvSpPr>
        <p:spPr>
          <a:xfrm>
            <a:off x="4128368" y="4921823"/>
            <a:ext cx="4937937" cy="114715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400" kern="1200" dirty="0">
                <a:solidFill>
                  <a:schemeClr val="tx1"/>
                </a:solidFill>
                <a:latin typeface="+mj-lt"/>
                <a:ea typeface="+mj-ea"/>
                <a:cs typeface="+mj-cs"/>
              </a:rPr>
              <a:t>Exterior Updates</a:t>
            </a:r>
          </a:p>
        </p:txBody>
      </p:sp>
      <p:sp>
        <p:nvSpPr>
          <p:cNvPr id="40" name="Oval 39">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109" y="2382976"/>
            <a:ext cx="1920240" cy="192024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DB6FE6A8-3E05-4C40-9190-B19BFD5244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93B3290B-2620-1CB1-8C26-022CE9155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805" y="232142"/>
            <a:ext cx="1149170" cy="1532227"/>
          </a:xfrm>
          <a:prstGeom prst="rect">
            <a:avLst/>
          </a:prstGeom>
        </p:spPr>
      </p:pic>
      <p:sp>
        <p:nvSpPr>
          <p:cNvPr id="48" name="Freeform: Shape 47">
            <a:extLst>
              <a:ext uri="{FF2B5EF4-FFF2-40B4-BE49-F238E27FC236}">
                <a16:creationId xmlns:a16="http://schemas.microsoft.com/office/drawing/2014/main" id="{38315451-BA4E-4F56-BA8A-9CCCA5A0D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288331"/>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5665E03E-3504-4366-BFC7-0CDEDC637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9701" y="2547568"/>
            <a:ext cx="1591056" cy="1591056"/>
          </a:xfrm>
          <a:custGeom>
            <a:avLst/>
            <a:gdLst>
              <a:gd name="connsiteX0" fmla="*/ 795528 w 1591056"/>
              <a:gd name="connsiteY0" fmla="*/ 0 h 1591056"/>
              <a:gd name="connsiteX1" fmla="*/ 1591056 w 1591056"/>
              <a:gd name="connsiteY1" fmla="*/ 795528 h 1591056"/>
              <a:gd name="connsiteX2" fmla="*/ 795528 w 1591056"/>
              <a:gd name="connsiteY2" fmla="*/ 1591056 h 1591056"/>
              <a:gd name="connsiteX3" fmla="*/ 0 w 1591056"/>
              <a:gd name="connsiteY3" fmla="*/ 795528 h 1591056"/>
              <a:gd name="connsiteX4" fmla="*/ 795528 w 1591056"/>
              <a:gd name="connsiteY4" fmla="*/ 0 h 159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Oval 51">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07" y="303879"/>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A9A95DA0-8F7C-4AB7-B890-22075705D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3799" y="468471"/>
            <a:ext cx="2852928" cy="2852928"/>
          </a:xfrm>
          <a:custGeom>
            <a:avLst/>
            <a:gdLst>
              <a:gd name="connsiteX0" fmla="*/ 1426464 w 2852928"/>
              <a:gd name="connsiteY0" fmla="*/ 0 h 2852928"/>
              <a:gd name="connsiteX1" fmla="*/ 2852928 w 2852928"/>
              <a:gd name="connsiteY1" fmla="*/ 1426464 h 2852928"/>
              <a:gd name="connsiteX2" fmla="*/ 1426464 w 2852928"/>
              <a:gd name="connsiteY2" fmla="*/ 2852928 h 2852928"/>
              <a:gd name="connsiteX3" fmla="*/ 0 w 2852928"/>
              <a:gd name="connsiteY3" fmla="*/ 1426464 h 2852928"/>
              <a:gd name="connsiteX4" fmla="*/ 1426464 w 2852928"/>
              <a:gd name="connsiteY4" fmla="*/ 0 h 28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Picture 13">
            <a:extLst>
              <a:ext uri="{FF2B5EF4-FFF2-40B4-BE49-F238E27FC236}">
                <a16:creationId xmlns:a16="http://schemas.microsoft.com/office/drawing/2014/main" id="{B93FEE86-7D63-FC12-12A2-622117696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642" y="749647"/>
            <a:ext cx="1522081" cy="2029443"/>
          </a:xfrm>
          <a:prstGeom prst="rect">
            <a:avLst/>
          </a:prstGeom>
        </p:spPr>
      </p:pic>
      <p:sp>
        <p:nvSpPr>
          <p:cNvPr id="56" name="Freeform: Shape 55">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E2193FF3-0731-4CB1-A0ED-1F3321A42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1"/>
            <a:ext cx="3273238" cy="3383891"/>
          </a:xfrm>
          <a:custGeom>
            <a:avLst/>
            <a:gdLst>
              <a:gd name="connsiteX0" fmla="*/ 122841 w 3273238"/>
              <a:gd name="connsiteY0" fmla="*/ 0 h 3383891"/>
              <a:gd name="connsiteX1" fmla="*/ 3273238 w 3273238"/>
              <a:gd name="connsiteY1" fmla="*/ 0 h 3383891"/>
              <a:gd name="connsiteX2" fmla="*/ 3273238 w 3273238"/>
              <a:gd name="connsiteY2" fmla="*/ 3291335 h 3383891"/>
              <a:gd name="connsiteX3" fmla="*/ 3118338 w 3273238"/>
              <a:gd name="connsiteY3" fmla="*/ 3331164 h 3383891"/>
              <a:gd name="connsiteX4" fmla="*/ 2595295 w 3273238"/>
              <a:gd name="connsiteY4" fmla="*/ 3383891 h 3383891"/>
              <a:gd name="connsiteX5" fmla="*/ 0 w 3273238"/>
              <a:gd name="connsiteY5" fmla="*/ 788596 h 3383891"/>
              <a:gd name="connsiteX6" fmla="*/ 116679 w 3273238"/>
              <a:gd name="connsiteY6" fmla="*/ 16835 h 33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23FCC26D-B585-06B5-00CE-D1A743835F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7325" y="303879"/>
            <a:ext cx="1559322" cy="2079097"/>
          </a:xfrm>
          <a:prstGeom prst="rect">
            <a:avLst/>
          </a:prstGeom>
        </p:spPr>
      </p:pic>
      <p:pic>
        <p:nvPicPr>
          <p:cNvPr id="10" name="Picture 9">
            <a:extLst>
              <a:ext uri="{FF2B5EF4-FFF2-40B4-BE49-F238E27FC236}">
                <a16:creationId xmlns:a16="http://schemas.microsoft.com/office/drawing/2014/main" id="{C53C7CEA-C41C-64A5-3E2E-BD51D933A3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827" y="3429000"/>
            <a:ext cx="2086441" cy="2781922"/>
          </a:xfrm>
          <a:prstGeom prst="rect">
            <a:avLst/>
          </a:prstGeom>
        </p:spPr>
      </p:pic>
      <p:pic>
        <p:nvPicPr>
          <p:cNvPr id="6" name="Picture 5">
            <a:extLst>
              <a:ext uri="{FF2B5EF4-FFF2-40B4-BE49-F238E27FC236}">
                <a16:creationId xmlns:a16="http://schemas.microsoft.com/office/drawing/2014/main" id="{57C6FFC3-87DF-026F-2827-C1F7379D12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5329" y="2876562"/>
            <a:ext cx="699801" cy="933068"/>
          </a:xfrm>
          <a:prstGeom prst="rect">
            <a:avLst/>
          </a:prstGeom>
        </p:spPr>
      </p:pic>
      <p:sp>
        <p:nvSpPr>
          <p:cNvPr id="60" name="Freeform: Shape 59">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A1CCC4E2-0E38-41AA-A1C5-DBB034387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3238" y="4071322"/>
            <a:ext cx="2828765" cy="2786678"/>
          </a:xfrm>
          <a:custGeom>
            <a:avLst/>
            <a:gdLst>
              <a:gd name="connsiteX0" fmla="*/ 1888236 w 2828765"/>
              <a:gd name="connsiteY0" fmla="*/ 0 h 2786678"/>
              <a:gd name="connsiteX1" fmla="*/ 2788281 w 2828765"/>
              <a:gd name="connsiteY1" fmla="*/ 227900 h 2786678"/>
              <a:gd name="connsiteX2" fmla="*/ 2828765 w 2828765"/>
              <a:gd name="connsiteY2" fmla="*/ 252495 h 2786678"/>
              <a:gd name="connsiteX3" fmla="*/ 2828765 w 2828765"/>
              <a:gd name="connsiteY3" fmla="*/ 2786678 h 2786678"/>
              <a:gd name="connsiteX4" fmla="*/ 227128 w 2828765"/>
              <a:gd name="connsiteY4" fmla="*/ 2786678 h 2786678"/>
              <a:gd name="connsiteX5" fmla="*/ 148387 w 2828765"/>
              <a:gd name="connsiteY5" fmla="*/ 2623223 h 2786678"/>
              <a:gd name="connsiteX6" fmla="*/ 0 w 2828765"/>
              <a:gd name="connsiteY6" fmla="*/ 1888236 h 2786678"/>
              <a:gd name="connsiteX7" fmla="*/ 1888236 w 2828765"/>
              <a:gd name="connsiteY7" fmla="*/ 0 h 27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a:extLst>
              <a:ext uri="{FF2B5EF4-FFF2-40B4-BE49-F238E27FC236}">
                <a16:creationId xmlns:a16="http://schemas.microsoft.com/office/drawing/2014/main" id="{5A870106-BF84-3744-6ECC-7D06BCDC90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94423" y="4872691"/>
            <a:ext cx="1269526" cy="1692702"/>
          </a:xfrm>
          <a:prstGeom prst="rect">
            <a:avLst/>
          </a:prstGeom>
        </p:spPr>
      </p:pic>
    </p:spTree>
    <p:extLst>
      <p:ext uri="{BB962C8B-B14F-4D97-AF65-F5344CB8AC3E}">
        <p14:creationId xmlns:p14="http://schemas.microsoft.com/office/powerpoint/2010/main" val="25262526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6DD4E49-B007-4D9F-A258-0C3AD4B07C2E}"/>
              </a:ext>
            </a:extLst>
          </p:cNvPr>
          <p:cNvSpPr txBox="1"/>
          <p:nvPr/>
        </p:nvSpPr>
        <p:spPr>
          <a:xfrm>
            <a:off x="8017254" y="557188"/>
            <a:ext cx="3800564" cy="167156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chemeClr val="bg1"/>
                </a:solidFill>
                <a:latin typeface="+mj-lt"/>
                <a:ea typeface="+mj-ea"/>
                <a:cs typeface="+mj-cs"/>
              </a:rPr>
              <a:t>Upgrading Failing Outdated Equipment</a:t>
            </a:r>
          </a:p>
        </p:txBody>
      </p:sp>
      <p:pic>
        <p:nvPicPr>
          <p:cNvPr id="13" name="Picture 12">
            <a:extLst>
              <a:ext uri="{FF2B5EF4-FFF2-40B4-BE49-F238E27FC236}">
                <a16:creationId xmlns:a16="http://schemas.microsoft.com/office/drawing/2014/main" id="{CC3C9117-EDFA-3E37-5D59-CA442AE3802E}"/>
              </a:ext>
            </a:extLst>
          </p:cNvPr>
          <p:cNvPicPr>
            <a:picLocks noChangeAspect="1"/>
          </p:cNvPicPr>
          <p:nvPr/>
        </p:nvPicPr>
        <p:blipFill>
          <a:blip r:embed="rId2">
            <a:extLst>
              <a:ext uri="{28A0092B-C50C-407E-A947-70E740481C1C}">
                <a14:useLocalDpi xmlns:a14="http://schemas.microsoft.com/office/drawing/2010/main" val="0"/>
              </a:ext>
            </a:extLst>
          </a:blip>
          <a:srcRect t="13848" b="15569"/>
          <a:stretch>
            <a:fillRect/>
          </a:stretch>
        </p:blipFill>
        <p:spPr>
          <a:xfrm>
            <a:off x="8969" y="-2"/>
            <a:ext cx="2376092" cy="2228759"/>
          </a:xfrm>
          <a:prstGeom prst="rect">
            <a:avLst/>
          </a:prstGeom>
        </p:spPr>
      </p:pic>
      <p:pic>
        <p:nvPicPr>
          <p:cNvPr id="9" name="Picture 8">
            <a:extLst>
              <a:ext uri="{FF2B5EF4-FFF2-40B4-BE49-F238E27FC236}">
                <a16:creationId xmlns:a16="http://schemas.microsoft.com/office/drawing/2014/main" id="{812E5F1F-22F2-2F15-7F3A-E2985664E3C0}"/>
              </a:ext>
            </a:extLst>
          </p:cNvPr>
          <p:cNvPicPr>
            <a:picLocks noChangeAspect="1"/>
          </p:cNvPicPr>
          <p:nvPr/>
        </p:nvPicPr>
        <p:blipFill>
          <a:blip r:embed="rId3">
            <a:extLst>
              <a:ext uri="{28A0092B-C50C-407E-A947-70E740481C1C}">
                <a14:useLocalDpi xmlns:a14="http://schemas.microsoft.com/office/drawing/2010/main" val="0"/>
              </a:ext>
            </a:extLst>
          </a:blip>
          <a:srcRect t="484" b="28932"/>
          <a:stretch>
            <a:fillRect/>
          </a:stretch>
        </p:blipFill>
        <p:spPr>
          <a:xfrm>
            <a:off x="2579411" y="-2446"/>
            <a:ext cx="2376092" cy="2228759"/>
          </a:xfrm>
          <a:prstGeom prst="rect">
            <a:avLst/>
          </a:prstGeom>
        </p:spPr>
      </p:pic>
      <p:pic>
        <p:nvPicPr>
          <p:cNvPr id="11" name="Picture 10">
            <a:extLst>
              <a:ext uri="{FF2B5EF4-FFF2-40B4-BE49-F238E27FC236}">
                <a16:creationId xmlns:a16="http://schemas.microsoft.com/office/drawing/2014/main" id="{3DA74210-AB68-8259-8AA2-72F66C2FCFD8}"/>
              </a:ext>
            </a:extLst>
          </p:cNvPr>
          <p:cNvPicPr>
            <a:picLocks noChangeAspect="1"/>
          </p:cNvPicPr>
          <p:nvPr/>
        </p:nvPicPr>
        <p:blipFill>
          <a:blip r:embed="rId4">
            <a:extLst>
              <a:ext uri="{28A0092B-C50C-407E-A947-70E740481C1C}">
                <a14:useLocalDpi xmlns:a14="http://schemas.microsoft.com/office/drawing/2010/main" val="0"/>
              </a:ext>
            </a:extLst>
          </a:blip>
          <a:srcRect t="19409" b="10007"/>
          <a:stretch>
            <a:fillRect/>
          </a:stretch>
        </p:blipFill>
        <p:spPr>
          <a:xfrm>
            <a:off x="5149852" y="-10223"/>
            <a:ext cx="2376092" cy="2228759"/>
          </a:xfrm>
          <a:prstGeom prst="rect">
            <a:avLst/>
          </a:prstGeom>
        </p:spPr>
      </p:pic>
      <p:pic>
        <p:nvPicPr>
          <p:cNvPr id="5" name="Picture 4">
            <a:extLst>
              <a:ext uri="{FF2B5EF4-FFF2-40B4-BE49-F238E27FC236}">
                <a16:creationId xmlns:a16="http://schemas.microsoft.com/office/drawing/2014/main" id="{1C598FA4-794A-4FA9-44A0-6824ED672FD8}"/>
              </a:ext>
            </a:extLst>
          </p:cNvPr>
          <p:cNvPicPr>
            <a:picLocks noChangeAspect="1"/>
          </p:cNvPicPr>
          <p:nvPr/>
        </p:nvPicPr>
        <p:blipFill>
          <a:blip r:embed="rId5">
            <a:extLst>
              <a:ext uri="{28A0092B-C50C-407E-A947-70E740481C1C}">
                <a14:useLocalDpi xmlns:a14="http://schemas.microsoft.com/office/drawing/2010/main" val="0"/>
              </a:ext>
            </a:extLst>
          </a:blip>
          <a:srcRect t="16984" r="1" b="36528"/>
          <a:stretch>
            <a:fillRect/>
          </a:stretch>
        </p:blipFill>
        <p:spPr>
          <a:xfrm>
            <a:off x="3714" y="2400151"/>
            <a:ext cx="3330225" cy="2057368"/>
          </a:xfrm>
          <a:prstGeom prst="rect">
            <a:avLst/>
          </a:prstGeom>
        </p:spPr>
      </p:pic>
      <p:pic>
        <p:nvPicPr>
          <p:cNvPr id="7" name="Picture 6">
            <a:extLst>
              <a:ext uri="{FF2B5EF4-FFF2-40B4-BE49-F238E27FC236}">
                <a16:creationId xmlns:a16="http://schemas.microsoft.com/office/drawing/2014/main" id="{BFE14947-AE43-2F0A-3FE0-D1CC7BD6DA58}"/>
              </a:ext>
            </a:extLst>
          </p:cNvPr>
          <p:cNvPicPr>
            <a:picLocks noChangeAspect="1"/>
          </p:cNvPicPr>
          <p:nvPr/>
        </p:nvPicPr>
        <p:blipFill>
          <a:blip r:embed="rId6">
            <a:extLst>
              <a:ext uri="{28A0092B-C50C-407E-A947-70E740481C1C}">
                <a14:useLocalDpi xmlns:a14="http://schemas.microsoft.com/office/drawing/2010/main" val="0"/>
              </a:ext>
            </a:extLst>
          </a:blip>
          <a:srcRect t="4894" r="1" b="44820"/>
          <a:stretch>
            <a:fillRect/>
          </a:stretch>
        </p:blipFill>
        <p:spPr>
          <a:xfrm>
            <a:off x="-1" y="4628909"/>
            <a:ext cx="3324552" cy="2229090"/>
          </a:xfrm>
          <a:prstGeom prst="rect">
            <a:avLst/>
          </a:prstGeom>
        </p:spPr>
      </p:pic>
      <p:pic>
        <p:nvPicPr>
          <p:cNvPr id="15" name="Picture 14">
            <a:extLst>
              <a:ext uri="{FF2B5EF4-FFF2-40B4-BE49-F238E27FC236}">
                <a16:creationId xmlns:a16="http://schemas.microsoft.com/office/drawing/2014/main" id="{19239E9F-C88F-217E-F621-BABD56ADC16A}"/>
              </a:ext>
            </a:extLst>
          </p:cNvPr>
          <p:cNvPicPr>
            <a:picLocks noChangeAspect="1"/>
          </p:cNvPicPr>
          <p:nvPr/>
        </p:nvPicPr>
        <p:blipFill>
          <a:blip r:embed="rId7">
            <a:extLst>
              <a:ext uri="{28A0092B-C50C-407E-A947-70E740481C1C}">
                <a14:useLocalDpi xmlns:a14="http://schemas.microsoft.com/office/drawing/2010/main" val="0"/>
              </a:ext>
            </a:extLst>
          </a:blip>
          <a:srcRect t="16063" r="4" b="4"/>
          <a:stretch>
            <a:fillRect/>
          </a:stretch>
        </p:blipFill>
        <p:spPr>
          <a:xfrm>
            <a:off x="3534403" y="2400151"/>
            <a:ext cx="3996536" cy="4457850"/>
          </a:xfrm>
          <a:prstGeom prst="rect">
            <a:avLst/>
          </a:prstGeom>
        </p:spPr>
      </p:pic>
      <p:sp>
        <p:nvSpPr>
          <p:cNvPr id="3" name="TextBox 2">
            <a:extLst>
              <a:ext uri="{FF2B5EF4-FFF2-40B4-BE49-F238E27FC236}">
                <a16:creationId xmlns:a16="http://schemas.microsoft.com/office/drawing/2014/main" id="{32197A86-5BFB-B034-B1F7-A4BF76FFF6F0}"/>
              </a:ext>
            </a:extLst>
          </p:cNvPr>
          <p:cNvSpPr txBox="1"/>
          <p:nvPr/>
        </p:nvSpPr>
        <p:spPr>
          <a:xfrm>
            <a:off x="8017253" y="2400475"/>
            <a:ext cx="3800565" cy="377648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100" dirty="0">
                <a:solidFill>
                  <a:schemeClr val="bg1"/>
                </a:solidFill>
              </a:rPr>
              <a:t>The Water Treatment Team has integrated 6 of the 12 newly purchased Watson-Marlow pumps, which are now plumbed and online. Currently, 3 of the 6 pumps are operating as intended with the SCADA system. The remaining 3 pumps are undergoing diagnostics and may require repair or replacement</a:t>
            </a:r>
          </a:p>
          <a:p>
            <a:pPr indent="-228600">
              <a:lnSpc>
                <a:spcPct val="90000"/>
              </a:lnSpc>
              <a:spcAft>
                <a:spcPts val="600"/>
              </a:spcAft>
              <a:buFont typeface="Arial" panose="020B0604020202020204" pitchFamily="34" charset="0"/>
              <a:buChar char="•"/>
            </a:pPr>
            <a:endParaRPr lang="en-US" sz="1100" dirty="0">
              <a:solidFill>
                <a:schemeClr val="bg1"/>
              </a:solidFill>
            </a:endParaRPr>
          </a:p>
          <a:p>
            <a:pPr marL="285750" indent="-228600">
              <a:lnSpc>
                <a:spcPct val="90000"/>
              </a:lnSpc>
              <a:spcAft>
                <a:spcPts val="600"/>
              </a:spcAft>
              <a:buFont typeface="Arial" panose="020B0604020202020204" pitchFamily="34" charset="0"/>
              <a:buChar char="•"/>
            </a:pPr>
            <a:r>
              <a:rPr lang="en-US" sz="1100" dirty="0">
                <a:solidFill>
                  <a:schemeClr val="bg1"/>
                </a:solidFill>
              </a:rPr>
              <a:t>The Water Treatment Team replaced the old fluoride saturation tank with a new unit provided at no cost through the State of Vermont Fluoride Program, resulting in no expense to the Village. </a:t>
            </a:r>
          </a:p>
          <a:p>
            <a:pPr marL="285750" indent="-228600">
              <a:lnSpc>
                <a:spcPct val="90000"/>
              </a:lnSpc>
              <a:spcAft>
                <a:spcPts val="600"/>
              </a:spcAft>
              <a:buFont typeface="Arial" panose="020B0604020202020204" pitchFamily="34" charset="0"/>
              <a:buChar char="•"/>
            </a:pPr>
            <a:endParaRPr lang="en-US" sz="1100" dirty="0">
              <a:solidFill>
                <a:schemeClr val="bg1"/>
              </a:solidFill>
            </a:endParaRPr>
          </a:p>
          <a:p>
            <a:pPr marL="285750" indent="-228600">
              <a:lnSpc>
                <a:spcPct val="90000"/>
              </a:lnSpc>
              <a:spcAft>
                <a:spcPts val="600"/>
              </a:spcAft>
              <a:buFont typeface="Arial" panose="020B0604020202020204" pitchFamily="34" charset="0"/>
              <a:buChar char="•"/>
            </a:pPr>
            <a:r>
              <a:rPr lang="en-US" sz="1100" dirty="0">
                <a:solidFill>
                  <a:schemeClr val="bg1"/>
                </a:solidFill>
              </a:rPr>
              <a:t>The Water Treatment Team replaced the chlorine analyzer because the existing unit was outdated and replacement parts were no longer available. A new controller was installed for the chlorine analyzer and pH meter to improve system reliability and performance.</a:t>
            </a:r>
          </a:p>
          <a:p>
            <a:pPr marL="285750" indent="-228600">
              <a:lnSpc>
                <a:spcPct val="90000"/>
              </a:lnSpc>
              <a:spcAft>
                <a:spcPts val="600"/>
              </a:spcAft>
              <a:buFont typeface="Arial" panose="020B0604020202020204" pitchFamily="34" charset="0"/>
              <a:buChar char="•"/>
            </a:pPr>
            <a:r>
              <a:rPr lang="en-US" sz="1100" dirty="0">
                <a:solidFill>
                  <a:schemeClr val="bg1"/>
                </a:solidFill>
              </a:rPr>
              <a:t>The Water  Treatment Team replaced the Stenner Pump on filter two as the old one failed.  This is a crucial piece of equipment for our turbidity. </a:t>
            </a:r>
          </a:p>
        </p:txBody>
      </p:sp>
    </p:spTree>
    <p:extLst>
      <p:ext uri="{BB962C8B-B14F-4D97-AF65-F5344CB8AC3E}">
        <p14:creationId xmlns:p14="http://schemas.microsoft.com/office/powerpoint/2010/main" val="677329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8547C05-9494-A6D4-2BBE-5DB63E486398}"/>
              </a:ext>
            </a:extLst>
          </p:cNvPr>
          <p:cNvSpPr txBox="1"/>
          <p:nvPr/>
        </p:nvSpPr>
        <p:spPr>
          <a:xfrm>
            <a:off x="1" y="345811"/>
            <a:ext cx="5952744" cy="96178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kern="1200" dirty="0">
                <a:solidFill>
                  <a:schemeClr val="bg1">
                    <a:lumMod val="95000"/>
                  </a:schemeClr>
                </a:solidFill>
                <a:latin typeface="+mj-lt"/>
                <a:ea typeface="+mj-ea"/>
                <a:cs typeface="+mj-cs"/>
              </a:rPr>
              <a:t>Repairing and Replacing Failing Infrastructure</a:t>
            </a:r>
          </a:p>
        </p:txBody>
      </p:sp>
      <p:pic>
        <p:nvPicPr>
          <p:cNvPr id="7" name="Picture 6">
            <a:extLst>
              <a:ext uri="{FF2B5EF4-FFF2-40B4-BE49-F238E27FC236}">
                <a16:creationId xmlns:a16="http://schemas.microsoft.com/office/drawing/2014/main" id="{4BDF0061-7A37-6D95-0372-80B5229A370C}"/>
              </a:ext>
            </a:extLst>
          </p:cNvPr>
          <p:cNvPicPr>
            <a:picLocks noChangeAspect="1"/>
          </p:cNvPicPr>
          <p:nvPr/>
        </p:nvPicPr>
        <p:blipFill>
          <a:blip r:embed="rId2">
            <a:extLst>
              <a:ext uri="{28A0092B-C50C-407E-A947-70E740481C1C}">
                <a14:useLocalDpi xmlns:a14="http://schemas.microsoft.com/office/drawing/2010/main" val="0"/>
              </a:ext>
            </a:extLst>
          </a:blip>
          <a:srcRect t="18604" r="3" b="12261"/>
          <a:stretch>
            <a:fillRect/>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7" name="Arc 1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5">
            <a:extLst>
              <a:ext uri="{FF2B5EF4-FFF2-40B4-BE49-F238E27FC236}">
                <a16:creationId xmlns:a16="http://schemas.microsoft.com/office/drawing/2014/main" id="{DD793558-00DE-2CA6-B3F6-94A4EBD3872B}"/>
              </a:ext>
            </a:extLst>
          </p:cNvPr>
          <p:cNvPicPr>
            <a:picLocks noChangeAspect="1"/>
          </p:cNvPicPr>
          <p:nvPr/>
        </p:nvPicPr>
        <p:blipFill>
          <a:blip r:embed="rId3"/>
          <a:srcRect l="15468" r="6437" b="4"/>
          <a:stretch>
            <a:fillRect/>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9" name="Picture 8">
            <a:extLst>
              <a:ext uri="{FF2B5EF4-FFF2-40B4-BE49-F238E27FC236}">
                <a16:creationId xmlns:a16="http://schemas.microsoft.com/office/drawing/2014/main" id="{168FC342-7339-9A3F-1915-888A026891A7}"/>
              </a:ext>
            </a:extLst>
          </p:cNvPr>
          <p:cNvPicPr>
            <a:picLocks noChangeAspect="1"/>
          </p:cNvPicPr>
          <p:nvPr/>
        </p:nvPicPr>
        <p:blipFill>
          <a:blip r:embed="rId4">
            <a:extLst>
              <a:ext uri="{28A0092B-C50C-407E-A947-70E740481C1C}">
                <a14:useLocalDpi xmlns:a14="http://schemas.microsoft.com/office/drawing/2010/main" val="0"/>
              </a:ext>
            </a:extLst>
          </a:blip>
          <a:srcRect l="4830" r="10738" b="4"/>
          <a:stretch>
            <a:fillRect/>
          </a:stretch>
        </p:blipFill>
        <p:spPr>
          <a:xfrm>
            <a:off x="10029217" y="6552"/>
            <a:ext cx="2181683" cy="343370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graphicFrame>
        <p:nvGraphicFramePr>
          <p:cNvPr id="5" name="TextBox 2">
            <a:extLst>
              <a:ext uri="{FF2B5EF4-FFF2-40B4-BE49-F238E27FC236}">
                <a16:creationId xmlns:a16="http://schemas.microsoft.com/office/drawing/2014/main" id="{9C2A7EFB-75EB-40D5-DC0B-3894BD1EA3C7}"/>
              </a:ext>
            </a:extLst>
          </p:cNvPr>
          <p:cNvGraphicFramePr/>
          <p:nvPr>
            <p:extLst>
              <p:ext uri="{D42A27DB-BD31-4B8C-83A1-F6EECF244321}">
                <p14:modId xmlns:p14="http://schemas.microsoft.com/office/powerpoint/2010/main" val="3388678642"/>
              </p:ext>
            </p:extLst>
          </p:nvPr>
        </p:nvGraphicFramePr>
        <p:xfrm>
          <a:off x="838201" y="1825625"/>
          <a:ext cx="4933462"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Picture 11">
            <a:extLst>
              <a:ext uri="{FF2B5EF4-FFF2-40B4-BE49-F238E27FC236}">
                <a16:creationId xmlns:a16="http://schemas.microsoft.com/office/drawing/2014/main" id="{27926C46-CEFD-8B85-D3C0-716A606681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6310" y="10573"/>
            <a:ext cx="2020413" cy="2687705"/>
          </a:xfrm>
          <a:prstGeom prst="rect">
            <a:avLst/>
          </a:prstGeom>
          <a:effectLst>
            <a:softEdge rad="0"/>
          </a:effectLst>
        </p:spPr>
      </p:pic>
    </p:spTree>
    <p:extLst>
      <p:ext uri="{BB962C8B-B14F-4D97-AF65-F5344CB8AC3E}">
        <p14:creationId xmlns:p14="http://schemas.microsoft.com/office/powerpoint/2010/main" val="244964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D7BFC00-9677-4E3F-1A31-C029A2531429}"/>
              </a:ext>
            </a:extLst>
          </p:cNvPr>
          <p:cNvSpPr txBox="1"/>
          <p:nvPr/>
        </p:nvSpPr>
        <p:spPr>
          <a:xfrm>
            <a:off x="686834" y="1153572"/>
            <a:ext cx="3200400"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rgbClr val="FFFFFF"/>
                </a:solidFill>
                <a:latin typeface="+mj-lt"/>
                <a:ea typeface="+mj-ea"/>
                <a:cs typeface="+mj-cs"/>
              </a:rPr>
              <a:t>Filter # 2 clean and inspection </a:t>
            </a:r>
          </a:p>
        </p:txBody>
      </p:sp>
      <p:sp>
        <p:nvSpPr>
          <p:cNvPr id="32" name="Arc 3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TextBox 22">
            <a:extLst>
              <a:ext uri="{FF2B5EF4-FFF2-40B4-BE49-F238E27FC236}">
                <a16:creationId xmlns:a16="http://schemas.microsoft.com/office/drawing/2014/main" id="{C513A802-D3C8-158D-0879-8BA0754BEE27}"/>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solidFill>
                  <a:schemeClr val="bg1"/>
                </a:solidFill>
              </a:rPr>
              <a:t>The Water Treatment Team drained the clarifier portion of the filter. After draining, we unbolted 16 bolts securing five screen grates in place. We then floated all of the beads over to the filter portion of the unit. Once that was complete, we removed all of the air diffusers, exposing the bottom of the tank.</a:t>
            </a:r>
          </a:p>
          <a:p>
            <a:pPr indent="-228600">
              <a:lnSpc>
                <a:spcPct val="90000"/>
              </a:lnSpc>
              <a:spcAft>
                <a:spcPts val="600"/>
              </a:spcAft>
              <a:buFont typeface="Arial" panose="020B0604020202020204" pitchFamily="34" charset="0"/>
              <a:buChar char="•"/>
            </a:pPr>
            <a:r>
              <a:rPr lang="en-US" dirty="0">
                <a:solidFill>
                  <a:schemeClr val="bg1"/>
                </a:solidFill>
              </a:rPr>
              <a:t>We removed the accumulated 7-8” sludge from the bottom of the clarifier. All removed components were taken outside, scraped clean, and pressure washed. We also scraped the barnacles from the inside of the clarifier base.</a:t>
            </a:r>
          </a:p>
          <a:p>
            <a:pPr indent="-228600">
              <a:lnSpc>
                <a:spcPct val="90000"/>
              </a:lnSpc>
              <a:spcAft>
                <a:spcPts val="600"/>
              </a:spcAft>
              <a:buFont typeface="Arial" panose="020B0604020202020204" pitchFamily="34" charset="0"/>
              <a:buChar char="•"/>
            </a:pPr>
            <a:r>
              <a:rPr lang="en-US" dirty="0">
                <a:solidFill>
                  <a:schemeClr val="bg1"/>
                </a:solidFill>
              </a:rPr>
              <a:t>After cleaning was completed, we reinstalled the filter components using new gasket tape and returned the filter to service.</a:t>
            </a:r>
          </a:p>
          <a:p>
            <a:pPr indent="-228600">
              <a:lnSpc>
                <a:spcPct val="90000"/>
              </a:lnSpc>
              <a:spcAft>
                <a:spcPts val="600"/>
              </a:spcAft>
              <a:buFont typeface="Arial" panose="020B0604020202020204" pitchFamily="34" charset="0"/>
              <a:buChar char="•"/>
            </a:pPr>
            <a:r>
              <a:rPr lang="en-US" dirty="0">
                <a:solidFill>
                  <a:schemeClr val="bg1"/>
                </a:solidFill>
              </a:rPr>
              <a:t>This work was completed with assistance from Maintenance Team members Nick Williams and Josh Packard. </a:t>
            </a:r>
          </a:p>
        </p:txBody>
      </p:sp>
    </p:spTree>
    <p:extLst>
      <p:ext uri="{BB962C8B-B14F-4D97-AF65-F5344CB8AC3E}">
        <p14:creationId xmlns:p14="http://schemas.microsoft.com/office/powerpoint/2010/main" val="2650567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C50999-6C13-BE46-D19F-8B34FD63E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975250" cy="2627627"/>
          </a:xfrm>
          <a:prstGeom prst="rect">
            <a:avLst/>
          </a:prstGeom>
        </p:spPr>
      </p:pic>
      <p:pic>
        <p:nvPicPr>
          <p:cNvPr id="5" name="Picture 4">
            <a:extLst>
              <a:ext uri="{FF2B5EF4-FFF2-40B4-BE49-F238E27FC236}">
                <a16:creationId xmlns:a16="http://schemas.microsoft.com/office/drawing/2014/main" id="{0AD94BB8-3F9F-04D0-D46E-9ADB26347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993" y="0"/>
            <a:ext cx="1975250" cy="2627626"/>
          </a:xfrm>
          <a:prstGeom prst="rect">
            <a:avLst/>
          </a:prstGeom>
        </p:spPr>
      </p:pic>
      <p:pic>
        <p:nvPicPr>
          <p:cNvPr id="7" name="Picture 6">
            <a:extLst>
              <a:ext uri="{FF2B5EF4-FFF2-40B4-BE49-F238E27FC236}">
                <a16:creationId xmlns:a16="http://schemas.microsoft.com/office/drawing/2014/main" id="{678D94E8-0025-FF88-40F5-C7F221894F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0692" y="75600"/>
            <a:ext cx="1941383" cy="2582574"/>
          </a:xfrm>
          <a:prstGeom prst="rect">
            <a:avLst/>
          </a:prstGeom>
        </p:spPr>
      </p:pic>
      <p:pic>
        <p:nvPicPr>
          <p:cNvPr id="9" name="Picture 8">
            <a:extLst>
              <a:ext uri="{FF2B5EF4-FFF2-40B4-BE49-F238E27FC236}">
                <a16:creationId xmlns:a16="http://schemas.microsoft.com/office/drawing/2014/main" id="{329F90CD-E570-00DE-9409-FD4FEDDF70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3341" y="-33338"/>
            <a:ext cx="2888659" cy="2691512"/>
          </a:xfrm>
          <a:prstGeom prst="rect">
            <a:avLst/>
          </a:prstGeom>
        </p:spPr>
      </p:pic>
      <p:pic>
        <p:nvPicPr>
          <p:cNvPr id="11" name="Picture 10">
            <a:extLst>
              <a:ext uri="{FF2B5EF4-FFF2-40B4-BE49-F238E27FC236}">
                <a16:creationId xmlns:a16="http://schemas.microsoft.com/office/drawing/2014/main" id="{7B4F8CB4-C6F1-FD95-C23D-BC97CD17FE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001838" y="329208"/>
            <a:ext cx="2633666" cy="1975250"/>
          </a:xfrm>
          <a:prstGeom prst="rect">
            <a:avLst/>
          </a:prstGeom>
        </p:spPr>
      </p:pic>
      <p:pic>
        <p:nvPicPr>
          <p:cNvPr id="13" name="Picture 12">
            <a:extLst>
              <a:ext uri="{FF2B5EF4-FFF2-40B4-BE49-F238E27FC236}">
                <a16:creationId xmlns:a16="http://schemas.microsoft.com/office/drawing/2014/main" id="{F85CE060-912F-DEE6-36DE-ED415B2948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144" y="4314825"/>
            <a:ext cx="1911765" cy="2543174"/>
          </a:xfrm>
          <a:prstGeom prst="rect">
            <a:avLst/>
          </a:prstGeom>
        </p:spPr>
      </p:pic>
      <p:pic>
        <p:nvPicPr>
          <p:cNvPr id="15" name="Picture 14">
            <a:extLst>
              <a:ext uri="{FF2B5EF4-FFF2-40B4-BE49-F238E27FC236}">
                <a16:creationId xmlns:a16="http://schemas.microsoft.com/office/drawing/2014/main" id="{BBC91798-CBEE-4C72-B64C-5675F7F3C5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5251" y="4314810"/>
            <a:ext cx="1927563" cy="2564189"/>
          </a:xfrm>
          <a:prstGeom prst="rect">
            <a:avLst/>
          </a:prstGeom>
        </p:spPr>
      </p:pic>
      <p:pic>
        <p:nvPicPr>
          <p:cNvPr id="17" name="Picture 16">
            <a:extLst>
              <a:ext uri="{FF2B5EF4-FFF2-40B4-BE49-F238E27FC236}">
                <a16:creationId xmlns:a16="http://schemas.microsoft.com/office/drawing/2014/main" id="{20AB26BE-0604-63C3-CD33-2CC22A6547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34801" y="4314825"/>
            <a:ext cx="1919663" cy="2553681"/>
          </a:xfrm>
          <a:prstGeom prst="rect">
            <a:avLst/>
          </a:prstGeom>
        </p:spPr>
      </p:pic>
      <p:pic>
        <p:nvPicPr>
          <p:cNvPr id="19" name="Picture 18">
            <a:extLst>
              <a:ext uri="{FF2B5EF4-FFF2-40B4-BE49-F238E27FC236}">
                <a16:creationId xmlns:a16="http://schemas.microsoft.com/office/drawing/2014/main" id="{A08AD183-AC80-EA44-D7BB-0E1E2D5D02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9082719" y="4517372"/>
            <a:ext cx="2687010" cy="2015257"/>
          </a:xfrm>
          <a:prstGeom prst="rect">
            <a:avLst/>
          </a:prstGeom>
        </p:spPr>
      </p:pic>
      <p:sp>
        <p:nvSpPr>
          <p:cNvPr id="22" name="TextBox 21">
            <a:extLst>
              <a:ext uri="{FF2B5EF4-FFF2-40B4-BE49-F238E27FC236}">
                <a16:creationId xmlns:a16="http://schemas.microsoft.com/office/drawing/2014/main" id="{838E89A3-F843-881C-FCF1-29438464962B}"/>
              </a:ext>
            </a:extLst>
          </p:cNvPr>
          <p:cNvSpPr txBox="1"/>
          <p:nvPr/>
        </p:nvSpPr>
        <p:spPr>
          <a:xfrm>
            <a:off x="2511700" y="2828041"/>
            <a:ext cx="3638691" cy="369332"/>
          </a:xfrm>
          <a:prstGeom prst="rect">
            <a:avLst/>
          </a:prstGeom>
          <a:noFill/>
        </p:spPr>
        <p:txBody>
          <a:bodyPr wrap="square" rtlCol="0">
            <a:spAutoFit/>
          </a:bodyPr>
          <a:lstStyle/>
          <a:p>
            <a:r>
              <a:rPr lang="en-US" dirty="0">
                <a:solidFill>
                  <a:schemeClr val="bg1"/>
                </a:solidFill>
              </a:rPr>
              <a:t>Grates Before </a:t>
            </a:r>
          </a:p>
        </p:txBody>
      </p:sp>
      <p:sp>
        <p:nvSpPr>
          <p:cNvPr id="23" name="TextBox 22">
            <a:extLst>
              <a:ext uri="{FF2B5EF4-FFF2-40B4-BE49-F238E27FC236}">
                <a16:creationId xmlns:a16="http://schemas.microsoft.com/office/drawing/2014/main" id="{00850370-FBEA-30E8-3F2C-F1527F2019C9}"/>
              </a:ext>
            </a:extLst>
          </p:cNvPr>
          <p:cNvSpPr txBox="1"/>
          <p:nvPr/>
        </p:nvSpPr>
        <p:spPr>
          <a:xfrm>
            <a:off x="6954982" y="2828041"/>
            <a:ext cx="2105891" cy="369332"/>
          </a:xfrm>
          <a:prstGeom prst="rect">
            <a:avLst/>
          </a:prstGeom>
          <a:noFill/>
        </p:spPr>
        <p:txBody>
          <a:bodyPr wrap="square" rtlCol="0">
            <a:spAutoFit/>
          </a:bodyPr>
          <a:lstStyle/>
          <a:p>
            <a:r>
              <a:rPr lang="en-US" dirty="0">
                <a:solidFill>
                  <a:schemeClr val="bg1"/>
                </a:solidFill>
              </a:rPr>
              <a:t>7-8” of Sludge</a:t>
            </a:r>
          </a:p>
        </p:txBody>
      </p:sp>
      <p:sp>
        <p:nvSpPr>
          <p:cNvPr id="24" name="TextBox 23">
            <a:extLst>
              <a:ext uri="{FF2B5EF4-FFF2-40B4-BE49-F238E27FC236}">
                <a16:creationId xmlns:a16="http://schemas.microsoft.com/office/drawing/2014/main" id="{212485AE-2C79-905E-508C-1F3625FF96DD}"/>
              </a:ext>
            </a:extLst>
          </p:cNvPr>
          <p:cNvSpPr txBox="1"/>
          <p:nvPr/>
        </p:nvSpPr>
        <p:spPr>
          <a:xfrm>
            <a:off x="9881038" y="2809710"/>
            <a:ext cx="2310962" cy="369332"/>
          </a:xfrm>
          <a:prstGeom prst="rect">
            <a:avLst/>
          </a:prstGeom>
          <a:noFill/>
        </p:spPr>
        <p:txBody>
          <a:bodyPr wrap="square" rtlCol="0">
            <a:spAutoFit/>
          </a:bodyPr>
          <a:lstStyle/>
          <a:p>
            <a:r>
              <a:rPr lang="en-US" dirty="0">
                <a:solidFill>
                  <a:schemeClr val="bg1"/>
                </a:solidFill>
              </a:rPr>
              <a:t>Air Diffusers </a:t>
            </a:r>
          </a:p>
        </p:txBody>
      </p:sp>
      <p:sp>
        <p:nvSpPr>
          <p:cNvPr id="25" name="TextBox 24">
            <a:extLst>
              <a:ext uri="{FF2B5EF4-FFF2-40B4-BE49-F238E27FC236}">
                <a16:creationId xmlns:a16="http://schemas.microsoft.com/office/drawing/2014/main" id="{62437A43-D570-F53C-33E6-D150999626A8}"/>
              </a:ext>
            </a:extLst>
          </p:cNvPr>
          <p:cNvSpPr txBox="1"/>
          <p:nvPr/>
        </p:nvSpPr>
        <p:spPr>
          <a:xfrm>
            <a:off x="18288" y="3745065"/>
            <a:ext cx="3739896" cy="369332"/>
          </a:xfrm>
          <a:prstGeom prst="rect">
            <a:avLst/>
          </a:prstGeom>
          <a:noFill/>
        </p:spPr>
        <p:txBody>
          <a:bodyPr wrap="square" rtlCol="0">
            <a:spAutoFit/>
          </a:bodyPr>
          <a:lstStyle/>
          <a:p>
            <a:r>
              <a:rPr lang="en-US" dirty="0">
                <a:solidFill>
                  <a:schemeClr val="bg1"/>
                </a:solidFill>
              </a:rPr>
              <a:t>Beads Floated from Clarifier to Filter </a:t>
            </a:r>
          </a:p>
        </p:txBody>
      </p:sp>
      <p:sp>
        <p:nvSpPr>
          <p:cNvPr id="26" name="TextBox 25">
            <a:extLst>
              <a:ext uri="{FF2B5EF4-FFF2-40B4-BE49-F238E27FC236}">
                <a16:creationId xmlns:a16="http://schemas.microsoft.com/office/drawing/2014/main" id="{9E77B6B6-2E0C-72F0-D719-5700111EDA5C}"/>
              </a:ext>
            </a:extLst>
          </p:cNvPr>
          <p:cNvSpPr txBox="1"/>
          <p:nvPr/>
        </p:nvSpPr>
        <p:spPr>
          <a:xfrm>
            <a:off x="4706061" y="3680812"/>
            <a:ext cx="2888659" cy="369332"/>
          </a:xfrm>
          <a:prstGeom prst="rect">
            <a:avLst/>
          </a:prstGeom>
          <a:noFill/>
        </p:spPr>
        <p:txBody>
          <a:bodyPr wrap="square" rtlCol="0">
            <a:spAutoFit/>
          </a:bodyPr>
          <a:lstStyle/>
          <a:p>
            <a:r>
              <a:rPr lang="en-US" dirty="0">
                <a:solidFill>
                  <a:schemeClr val="bg1"/>
                </a:solidFill>
              </a:rPr>
              <a:t>Cleaned Clarifier Basin</a:t>
            </a:r>
          </a:p>
        </p:txBody>
      </p:sp>
      <p:sp>
        <p:nvSpPr>
          <p:cNvPr id="27" name="TextBox 26">
            <a:extLst>
              <a:ext uri="{FF2B5EF4-FFF2-40B4-BE49-F238E27FC236}">
                <a16:creationId xmlns:a16="http://schemas.microsoft.com/office/drawing/2014/main" id="{0F838F62-5E03-BAB4-AB47-678795B5BFCD}"/>
              </a:ext>
            </a:extLst>
          </p:cNvPr>
          <p:cNvSpPr txBox="1"/>
          <p:nvPr/>
        </p:nvSpPr>
        <p:spPr>
          <a:xfrm>
            <a:off x="8620166" y="3660628"/>
            <a:ext cx="4255008" cy="369332"/>
          </a:xfrm>
          <a:prstGeom prst="rect">
            <a:avLst/>
          </a:prstGeom>
          <a:noFill/>
        </p:spPr>
        <p:txBody>
          <a:bodyPr wrap="square" rtlCol="0">
            <a:spAutoFit/>
          </a:bodyPr>
          <a:lstStyle/>
          <a:p>
            <a:r>
              <a:rPr lang="en-US" dirty="0">
                <a:solidFill>
                  <a:schemeClr val="bg1"/>
                </a:solidFill>
              </a:rPr>
              <a:t>New cleaned Clarifier Re-installed </a:t>
            </a:r>
          </a:p>
        </p:txBody>
      </p:sp>
    </p:spTree>
    <p:extLst>
      <p:ext uri="{BB962C8B-B14F-4D97-AF65-F5344CB8AC3E}">
        <p14:creationId xmlns:p14="http://schemas.microsoft.com/office/powerpoint/2010/main" val="4198260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3062723-6941-4ABE-8146-AC6FA530B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45A46C1-B0C1-E221-1DBF-08A05928B584}"/>
              </a:ext>
            </a:extLst>
          </p:cNvPr>
          <p:cNvSpPr txBox="1"/>
          <p:nvPr/>
        </p:nvSpPr>
        <p:spPr>
          <a:xfrm>
            <a:off x="838200" y="4440602"/>
            <a:ext cx="3093720" cy="16459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600" kern="1200" dirty="0">
                <a:solidFill>
                  <a:schemeClr val="bg1"/>
                </a:solidFill>
                <a:latin typeface="+mj-lt"/>
                <a:ea typeface="+mj-ea"/>
                <a:cs typeface="+mj-cs"/>
              </a:rPr>
              <a:t>Tree Removal and Stump Grinding</a:t>
            </a:r>
          </a:p>
        </p:txBody>
      </p:sp>
      <p:pic>
        <p:nvPicPr>
          <p:cNvPr id="8" name="Picture 7">
            <a:extLst>
              <a:ext uri="{FF2B5EF4-FFF2-40B4-BE49-F238E27FC236}">
                <a16:creationId xmlns:a16="http://schemas.microsoft.com/office/drawing/2014/main" id="{E70FB103-7114-128C-7B7C-0397F7CBD8AB}"/>
              </a:ext>
            </a:extLst>
          </p:cNvPr>
          <p:cNvPicPr>
            <a:picLocks noChangeAspect="1"/>
          </p:cNvPicPr>
          <p:nvPr/>
        </p:nvPicPr>
        <p:blipFill>
          <a:blip r:embed="rId2">
            <a:extLst>
              <a:ext uri="{28A0092B-C50C-407E-A947-70E740481C1C}">
                <a14:useLocalDpi xmlns:a14="http://schemas.microsoft.com/office/drawing/2010/main" val="0"/>
              </a:ext>
            </a:extLst>
          </a:blip>
          <a:srcRect r="2915" b="3"/>
          <a:stretch>
            <a:fillRect/>
          </a:stretch>
        </p:blipFill>
        <p:spPr>
          <a:xfrm>
            <a:off x="20" y="-13"/>
            <a:ext cx="2926060" cy="4005072"/>
          </a:xfrm>
          <a:prstGeom prst="rect">
            <a:avLst/>
          </a:prstGeom>
        </p:spPr>
      </p:pic>
      <p:pic>
        <p:nvPicPr>
          <p:cNvPr id="12" name="Picture 11">
            <a:extLst>
              <a:ext uri="{FF2B5EF4-FFF2-40B4-BE49-F238E27FC236}">
                <a16:creationId xmlns:a16="http://schemas.microsoft.com/office/drawing/2014/main" id="{7379129F-D478-4ADC-A591-16132853FA65}"/>
              </a:ext>
            </a:extLst>
          </p:cNvPr>
          <p:cNvPicPr>
            <a:picLocks noChangeAspect="1"/>
          </p:cNvPicPr>
          <p:nvPr/>
        </p:nvPicPr>
        <p:blipFill>
          <a:blip r:embed="rId3">
            <a:extLst>
              <a:ext uri="{28A0092B-C50C-407E-A947-70E740481C1C}">
                <a14:useLocalDpi xmlns:a14="http://schemas.microsoft.com/office/drawing/2010/main" val="0"/>
              </a:ext>
            </a:extLst>
          </a:blip>
          <a:srcRect r="2286" b="3"/>
          <a:stretch>
            <a:fillRect/>
          </a:stretch>
        </p:blipFill>
        <p:spPr>
          <a:xfrm>
            <a:off x="3077487" y="8"/>
            <a:ext cx="2935224" cy="4005067"/>
          </a:xfrm>
          <a:prstGeom prst="rect">
            <a:avLst/>
          </a:prstGeom>
        </p:spPr>
      </p:pic>
      <p:pic>
        <p:nvPicPr>
          <p:cNvPr id="6" name="Picture 5">
            <a:extLst>
              <a:ext uri="{FF2B5EF4-FFF2-40B4-BE49-F238E27FC236}">
                <a16:creationId xmlns:a16="http://schemas.microsoft.com/office/drawing/2014/main" id="{7EE78DF7-EB71-DD2C-B8D9-4232B8945486}"/>
              </a:ext>
            </a:extLst>
          </p:cNvPr>
          <p:cNvPicPr>
            <a:picLocks noChangeAspect="1"/>
          </p:cNvPicPr>
          <p:nvPr/>
        </p:nvPicPr>
        <p:blipFill>
          <a:blip r:embed="rId4">
            <a:extLst>
              <a:ext uri="{28A0092B-C50C-407E-A947-70E740481C1C}">
                <a14:useLocalDpi xmlns:a14="http://schemas.microsoft.com/office/drawing/2010/main" val="0"/>
              </a:ext>
            </a:extLst>
          </a:blip>
          <a:srcRect r="2611" b="3"/>
          <a:stretch>
            <a:fillRect/>
          </a:stretch>
        </p:blipFill>
        <p:spPr>
          <a:xfrm>
            <a:off x="9256776" y="-9"/>
            <a:ext cx="2935224" cy="4005072"/>
          </a:xfrm>
          <a:prstGeom prst="rect">
            <a:avLst/>
          </a:prstGeom>
        </p:spPr>
      </p:pic>
      <p:sp>
        <p:nvSpPr>
          <p:cNvPr id="36" name="Rectangle 35">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112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EC3B4B3-E088-D03C-ADFD-DC3A3800A6BD}"/>
              </a:ext>
            </a:extLst>
          </p:cNvPr>
          <p:cNvSpPr txBox="1"/>
          <p:nvPr/>
        </p:nvSpPr>
        <p:spPr>
          <a:xfrm>
            <a:off x="4380266" y="4440602"/>
            <a:ext cx="71041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500" dirty="0">
                <a:solidFill>
                  <a:schemeClr val="bg1"/>
                </a:solidFill>
              </a:rPr>
              <a:t>The Water Treatment Team removed 10 problematic trees from the property, including complete stump removal. Two of these trees were exceptionally large and posed a significant risk to a main power line and discharge lagoon. Due to the potential safety hazards and operational impacts, a critical decision was made to obtain quotes and proceed with their removal. </a:t>
            </a:r>
          </a:p>
        </p:txBody>
      </p:sp>
      <p:pic>
        <p:nvPicPr>
          <p:cNvPr id="14" name="Picture 13">
            <a:extLst>
              <a:ext uri="{FF2B5EF4-FFF2-40B4-BE49-F238E27FC236}">
                <a16:creationId xmlns:a16="http://schemas.microsoft.com/office/drawing/2014/main" id="{5DE7D750-F701-E9D2-6E01-9E572341F2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4975" y="0"/>
            <a:ext cx="3003794" cy="4005059"/>
          </a:xfrm>
          <a:prstGeom prst="rect">
            <a:avLst/>
          </a:prstGeom>
        </p:spPr>
      </p:pic>
    </p:spTree>
    <p:extLst>
      <p:ext uri="{BB962C8B-B14F-4D97-AF65-F5344CB8AC3E}">
        <p14:creationId xmlns:p14="http://schemas.microsoft.com/office/powerpoint/2010/main" val="1260669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FB0F94-2008-05F3-0532-EE8E5F0A9B56}"/>
              </a:ext>
            </a:extLst>
          </p:cNvPr>
          <p:cNvSpPr txBox="1"/>
          <p:nvPr/>
        </p:nvSpPr>
        <p:spPr>
          <a:xfrm>
            <a:off x="704209" y="635069"/>
            <a:ext cx="4509236" cy="11391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kern="1200" dirty="0">
                <a:solidFill>
                  <a:schemeClr val="bg1"/>
                </a:solidFill>
                <a:latin typeface="+mj-lt"/>
                <a:ea typeface="+mj-ea"/>
                <a:cs typeface="+mj-cs"/>
              </a:rPr>
              <a:t>Upgraded VFD Cabinet and High Lift Motors</a:t>
            </a:r>
          </a:p>
        </p:txBody>
      </p:sp>
      <p:sp>
        <p:nvSpPr>
          <p:cNvPr id="3" name="TextBox 2">
            <a:extLst>
              <a:ext uri="{FF2B5EF4-FFF2-40B4-BE49-F238E27FC236}">
                <a16:creationId xmlns:a16="http://schemas.microsoft.com/office/drawing/2014/main" id="{46B6AB1C-DF25-571A-BBF8-4FB8A4A6703E}"/>
              </a:ext>
            </a:extLst>
          </p:cNvPr>
          <p:cNvSpPr txBox="1"/>
          <p:nvPr/>
        </p:nvSpPr>
        <p:spPr>
          <a:xfrm>
            <a:off x="693403" y="1979598"/>
            <a:ext cx="4492454" cy="2419097"/>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1200" dirty="0">
                <a:solidFill>
                  <a:schemeClr val="bg1"/>
                </a:solidFill>
              </a:rPr>
              <a:t>The Water Treatment Team has budgeted in 2026 for the replacement of one failed and outdated Variable Frequency Drive (VFD) cabinet and two high lift motors. These components were originally installed during the 2012 plant upgrade and have started reaching the end of their service life. Replacement parts are no longer available, making repairs impractical and increasing the risk of operational failure.</a:t>
            </a:r>
          </a:p>
          <a:p>
            <a:pPr indent="-228600">
              <a:lnSpc>
                <a:spcPct val="90000"/>
              </a:lnSpc>
              <a:spcAft>
                <a:spcPts val="600"/>
              </a:spcAft>
              <a:buFont typeface="Arial" panose="020B0604020202020204" pitchFamily="34" charset="0"/>
              <a:buChar char="•"/>
            </a:pPr>
            <a:r>
              <a:rPr lang="en-US" sz="1200" dirty="0">
                <a:solidFill>
                  <a:schemeClr val="bg1"/>
                </a:solidFill>
              </a:rPr>
              <a:t>The high-lift and low-lift motors are critical to the water production process. Without these assets, the Village would be unable to reliably fulfill its obligation to produce and deliver potable water to customers.</a:t>
            </a:r>
          </a:p>
        </p:txBody>
      </p:sp>
      <p:sp>
        <p:nvSpPr>
          <p:cNvPr id="20" name="Oval 19">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ED4B80E-8944-4312-F076-990F2CB24C3F}"/>
              </a:ext>
            </a:extLst>
          </p:cNvPr>
          <p:cNvPicPr>
            <a:picLocks noChangeAspect="1"/>
          </p:cNvPicPr>
          <p:nvPr/>
        </p:nvPicPr>
        <p:blipFill>
          <a:blip r:embed="rId2">
            <a:extLst>
              <a:ext uri="{28A0092B-C50C-407E-A947-70E740481C1C}">
                <a14:useLocalDpi xmlns:a14="http://schemas.microsoft.com/office/drawing/2010/main" val="0"/>
              </a:ext>
            </a:extLst>
          </a:blip>
          <a:srcRect t="17601" r="-1" b="7148"/>
          <a:stretch>
            <a:fillRect/>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22" name="Freeform: Shape 21">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C362A4D-069F-DF30-D2B6-D051ED2A426C}"/>
              </a:ext>
            </a:extLst>
          </p:cNvPr>
          <p:cNvPicPr>
            <a:picLocks noChangeAspect="1"/>
          </p:cNvPicPr>
          <p:nvPr/>
        </p:nvPicPr>
        <p:blipFill>
          <a:blip r:embed="rId3">
            <a:extLst>
              <a:ext uri="{28A0092B-C50C-407E-A947-70E740481C1C}">
                <a14:useLocalDpi xmlns:a14="http://schemas.microsoft.com/office/drawing/2010/main" val="0"/>
              </a:ext>
            </a:extLst>
          </a:blip>
          <a:srcRect t="14560" r="4" b="10193"/>
          <a:stretch>
            <a:fillRect/>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3" name="Picture 12">
            <a:extLst>
              <a:ext uri="{FF2B5EF4-FFF2-40B4-BE49-F238E27FC236}">
                <a16:creationId xmlns:a16="http://schemas.microsoft.com/office/drawing/2014/main" id="{F47C8FA4-320D-FE90-EABA-F03300844CDA}"/>
              </a:ext>
            </a:extLst>
          </p:cNvPr>
          <p:cNvPicPr>
            <a:picLocks noChangeAspect="1"/>
          </p:cNvPicPr>
          <p:nvPr/>
        </p:nvPicPr>
        <p:blipFill>
          <a:blip r:embed="rId4">
            <a:extLst>
              <a:ext uri="{28A0092B-C50C-407E-A947-70E740481C1C}">
                <a14:useLocalDpi xmlns:a14="http://schemas.microsoft.com/office/drawing/2010/main" val="0"/>
              </a:ext>
            </a:extLst>
          </a:blip>
          <a:srcRect t="17818" r="3" b="19293"/>
          <a:stretch>
            <a:fillRect/>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6" name="Freeform: Shape 25">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BD8DB40-9C43-3466-930E-271A51E06E92}"/>
              </a:ext>
            </a:extLst>
          </p:cNvPr>
          <p:cNvPicPr>
            <a:picLocks noChangeAspect="1"/>
          </p:cNvPicPr>
          <p:nvPr/>
        </p:nvPicPr>
        <p:blipFill>
          <a:blip r:embed="rId5">
            <a:extLst>
              <a:ext uri="{28A0092B-C50C-407E-A947-70E740481C1C}">
                <a14:useLocalDpi xmlns:a14="http://schemas.microsoft.com/office/drawing/2010/main" val="0"/>
              </a:ext>
            </a:extLst>
          </a:blip>
          <a:srcRect t="49857" r="3" b="10360"/>
          <a:stretch>
            <a:fillRect/>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28" name="Freeform: Shape 27">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0219EAA-F088-B215-A06A-EC246AF1CB4F}"/>
              </a:ext>
            </a:extLst>
          </p:cNvPr>
          <p:cNvPicPr>
            <a:picLocks noChangeAspect="1"/>
          </p:cNvPicPr>
          <p:nvPr/>
        </p:nvPicPr>
        <p:blipFill>
          <a:blip r:embed="rId6">
            <a:extLst>
              <a:ext uri="{28A0092B-C50C-407E-A947-70E740481C1C}">
                <a14:useLocalDpi xmlns:a14="http://schemas.microsoft.com/office/drawing/2010/main" val="0"/>
              </a:ext>
            </a:extLst>
          </a:blip>
          <a:srcRect t="26699" r="-4" b="8973"/>
          <a:stretch>
            <a:fillRect/>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4269724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E9986A5-A7D1-4022-BAC0-885FB7A14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01FA666-951C-EE8F-7467-E6C3BDB27526}"/>
              </a:ext>
            </a:extLst>
          </p:cNvPr>
          <p:cNvSpPr txBox="1"/>
          <p:nvPr/>
        </p:nvSpPr>
        <p:spPr>
          <a:xfrm>
            <a:off x="630936" y="4544570"/>
            <a:ext cx="3344528" cy="170383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chemeClr val="bg1"/>
                </a:solidFill>
                <a:latin typeface="+mj-lt"/>
                <a:ea typeface="+mj-ea"/>
                <a:cs typeface="+mj-cs"/>
              </a:rPr>
              <a:t>New SCADA Computer and Software</a:t>
            </a:r>
          </a:p>
        </p:txBody>
      </p:sp>
      <p:pic>
        <p:nvPicPr>
          <p:cNvPr id="5" name="Picture 4">
            <a:extLst>
              <a:ext uri="{FF2B5EF4-FFF2-40B4-BE49-F238E27FC236}">
                <a16:creationId xmlns:a16="http://schemas.microsoft.com/office/drawing/2014/main" id="{0DBFDE63-F6D3-BE75-82B6-45C561B5A5F0}"/>
              </a:ext>
            </a:extLst>
          </p:cNvPr>
          <p:cNvPicPr>
            <a:picLocks noChangeAspect="1"/>
          </p:cNvPicPr>
          <p:nvPr/>
        </p:nvPicPr>
        <p:blipFill>
          <a:blip r:embed="rId2">
            <a:extLst>
              <a:ext uri="{28A0092B-C50C-407E-A947-70E740481C1C}">
                <a14:useLocalDpi xmlns:a14="http://schemas.microsoft.com/office/drawing/2010/main" val="0"/>
              </a:ext>
            </a:extLst>
          </a:blip>
          <a:srcRect t="300" r="-4" b="18450"/>
          <a:stretch>
            <a:fillRect/>
          </a:stretch>
        </p:blipFill>
        <p:spPr>
          <a:xfrm>
            <a:off x="20" y="-1"/>
            <a:ext cx="3975444" cy="4306593"/>
          </a:xfrm>
          <a:custGeom>
            <a:avLst/>
            <a:gdLst/>
            <a:ahLst/>
            <a:cxnLst/>
            <a:rect l="l" t="t" r="r" b="b"/>
            <a:pathLst>
              <a:path w="3975464" h="4365555">
                <a:moveTo>
                  <a:pt x="0" y="0"/>
                </a:moveTo>
                <a:lnTo>
                  <a:pt x="3954724" y="0"/>
                </a:lnTo>
                <a:lnTo>
                  <a:pt x="3944328" y="441228"/>
                </a:lnTo>
                <a:cubicBezTo>
                  <a:pt x="3942781" y="508796"/>
                  <a:pt x="3939430" y="576877"/>
                  <a:pt x="3951159" y="643804"/>
                </a:cubicBezTo>
                <a:cubicBezTo>
                  <a:pt x="3980543" y="810736"/>
                  <a:pt x="3979900" y="978310"/>
                  <a:pt x="3967011" y="1146396"/>
                </a:cubicBezTo>
                <a:cubicBezTo>
                  <a:pt x="3954123" y="1321150"/>
                  <a:pt x="3931569" y="1495262"/>
                  <a:pt x="3940203" y="1671170"/>
                </a:cubicBezTo>
                <a:cubicBezTo>
                  <a:pt x="3945230" y="1770534"/>
                  <a:pt x="3953091" y="1869643"/>
                  <a:pt x="3953091" y="1969263"/>
                </a:cubicBezTo>
                <a:cubicBezTo>
                  <a:pt x="3955799" y="2447623"/>
                  <a:pt x="3948581" y="2926496"/>
                  <a:pt x="3959665" y="3405241"/>
                </a:cubicBezTo>
                <a:cubicBezTo>
                  <a:pt x="3962629" y="3529479"/>
                  <a:pt x="3949097" y="3653076"/>
                  <a:pt x="3946777" y="3777057"/>
                </a:cubicBezTo>
                <a:cubicBezTo>
                  <a:pt x="3944973" y="3878089"/>
                  <a:pt x="3947873" y="3979056"/>
                  <a:pt x="3950499" y="4080023"/>
                </a:cubicBezTo>
                <a:lnTo>
                  <a:pt x="3952324" y="4346210"/>
                </a:lnTo>
                <a:lnTo>
                  <a:pt x="3923793" y="4344582"/>
                </a:lnTo>
                <a:cubicBezTo>
                  <a:pt x="3869166" y="4337251"/>
                  <a:pt x="3813841" y="4336693"/>
                  <a:pt x="3759075" y="4342933"/>
                </a:cubicBezTo>
                <a:cubicBezTo>
                  <a:pt x="3703277" y="4347626"/>
                  <a:pt x="3647607" y="4354981"/>
                  <a:pt x="3591682" y="4357645"/>
                </a:cubicBezTo>
                <a:cubicBezTo>
                  <a:pt x="3349688" y="4370998"/>
                  <a:pt x="3107046" y="4367447"/>
                  <a:pt x="2865549" y="4346991"/>
                </a:cubicBezTo>
                <a:cubicBezTo>
                  <a:pt x="2661378" y="4329084"/>
                  <a:pt x="2456048" y="4328501"/>
                  <a:pt x="2251775" y="4345215"/>
                </a:cubicBezTo>
                <a:cubicBezTo>
                  <a:pt x="2200819" y="4349148"/>
                  <a:pt x="2149862" y="4359293"/>
                  <a:pt x="2098906" y="4351937"/>
                </a:cubicBezTo>
                <a:cubicBezTo>
                  <a:pt x="2025044" y="4342895"/>
                  <a:pt x="1950494" y="4340688"/>
                  <a:pt x="1876224" y="4345343"/>
                </a:cubicBezTo>
                <a:cubicBezTo>
                  <a:pt x="1700042" y="4352318"/>
                  <a:pt x="1523986" y="4361576"/>
                  <a:pt x="1347676" y="4359039"/>
                </a:cubicBezTo>
                <a:cubicBezTo>
                  <a:pt x="1064484" y="4355108"/>
                  <a:pt x="781420" y="4341031"/>
                  <a:pt x="498101" y="4351430"/>
                </a:cubicBezTo>
                <a:cubicBezTo>
                  <a:pt x="364340" y="4356376"/>
                  <a:pt x="230578" y="4360752"/>
                  <a:pt x="96817" y="4355568"/>
                </a:cubicBezTo>
                <a:lnTo>
                  <a:pt x="0" y="4349268"/>
                </a:lnTo>
                <a:close/>
              </a:path>
            </a:pathLst>
          </a:custGeom>
        </p:spPr>
      </p:pic>
      <p:pic>
        <p:nvPicPr>
          <p:cNvPr id="7" name="Picture 6">
            <a:extLst>
              <a:ext uri="{FF2B5EF4-FFF2-40B4-BE49-F238E27FC236}">
                <a16:creationId xmlns:a16="http://schemas.microsoft.com/office/drawing/2014/main" id="{3889C177-7ECF-6CB1-B3CF-B899F0DC0A2E}"/>
              </a:ext>
            </a:extLst>
          </p:cNvPr>
          <p:cNvPicPr>
            <a:picLocks noChangeAspect="1"/>
          </p:cNvPicPr>
          <p:nvPr/>
        </p:nvPicPr>
        <p:blipFill>
          <a:blip r:embed="rId3">
            <a:extLst>
              <a:ext uri="{28A0092B-C50C-407E-A947-70E740481C1C}">
                <a14:useLocalDpi xmlns:a14="http://schemas.microsoft.com/office/drawing/2010/main" val="0"/>
              </a:ext>
            </a:extLst>
          </a:blip>
          <a:srcRect t="16596" r="1" b="1"/>
          <a:stretch>
            <a:fillRect/>
          </a:stretch>
        </p:blipFill>
        <p:spPr>
          <a:xfrm>
            <a:off x="4148881" y="-1"/>
            <a:ext cx="3872656" cy="4306594"/>
          </a:xfrm>
          <a:custGeom>
            <a:avLst/>
            <a:gdLst/>
            <a:ahLst/>
            <a:cxnLst/>
            <a:rect l="l" t="t" r="r" b="b"/>
            <a:pathLst>
              <a:path w="3872656" h="4370715">
                <a:moveTo>
                  <a:pt x="9308" y="0"/>
                </a:moveTo>
                <a:lnTo>
                  <a:pt x="3851998" y="0"/>
                </a:lnTo>
                <a:lnTo>
                  <a:pt x="3841520" y="444702"/>
                </a:lnTo>
                <a:cubicBezTo>
                  <a:pt x="3839973" y="512270"/>
                  <a:pt x="3836622" y="580351"/>
                  <a:pt x="3848351" y="647278"/>
                </a:cubicBezTo>
                <a:cubicBezTo>
                  <a:pt x="3877736" y="814210"/>
                  <a:pt x="3877092" y="981784"/>
                  <a:pt x="3864203" y="1149870"/>
                </a:cubicBezTo>
                <a:cubicBezTo>
                  <a:pt x="3851315" y="1324624"/>
                  <a:pt x="3828761" y="1498736"/>
                  <a:pt x="3837395" y="1674644"/>
                </a:cubicBezTo>
                <a:cubicBezTo>
                  <a:pt x="3842422" y="1774008"/>
                  <a:pt x="3850284" y="1873117"/>
                  <a:pt x="3850284" y="1972737"/>
                </a:cubicBezTo>
                <a:cubicBezTo>
                  <a:pt x="3852991" y="2451097"/>
                  <a:pt x="3845773" y="2929970"/>
                  <a:pt x="3856857" y="3408715"/>
                </a:cubicBezTo>
                <a:cubicBezTo>
                  <a:pt x="3859821" y="3532953"/>
                  <a:pt x="3846289" y="3656550"/>
                  <a:pt x="3843969" y="3780531"/>
                </a:cubicBezTo>
                <a:cubicBezTo>
                  <a:pt x="3842165" y="3881563"/>
                  <a:pt x="3845065" y="3982530"/>
                  <a:pt x="3847691" y="4083497"/>
                </a:cubicBezTo>
                <a:lnTo>
                  <a:pt x="3849494" y="4346466"/>
                </a:lnTo>
                <a:lnTo>
                  <a:pt x="3739963" y="4345485"/>
                </a:lnTo>
                <a:cubicBezTo>
                  <a:pt x="3702780" y="4346420"/>
                  <a:pt x="3665581" y="4348259"/>
                  <a:pt x="3628383" y="4349908"/>
                </a:cubicBezTo>
                <a:cubicBezTo>
                  <a:pt x="3508316" y="4356655"/>
                  <a:pt x="3387918" y="4354828"/>
                  <a:pt x="3268119" y="4344454"/>
                </a:cubicBezTo>
                <a:cubicBezTo>
                  <a:pt x="3196206" y="4335589"/>
                  <a:pt x="3123466" y="4335589"/>
                  <a:pt x="3051553" y="4344454"/>
                </a:cubicBezTo>
                <a:cubicBezTo>
                  <a:pt x="2869715" y="4368829"/>
                  <a:pt x="2685977" y="4376260"/>
                  <a:pt x="2502751" y="4366648"/>
                </a:cubicBezTo>
                <a:cubicBezTo>
                  <a:pt x="2288987" y="4357263"/>
                  <a:pt x="2075733" y="4337859"/>
                  <a:pt x="1861843" y="4332533"/>
                </a:cubicBezTo>
                <a:cubicBezTo>
                  <a:pt x="1726297" y="4329109"/>
                  <a:pt x="1589733" y="4319851"/>
                  <a:pt x="1455972" y="4342552"/>
                </a:cubicBezTo>
                <a:cubicBezTo>
                  <a:pt x="1319536" y="4365887"/>
                  <a:pt x="1184374" y="4354980"/>
                  <a:pt x="1048318" y="4348258"/>
                </a:cubicBezTo>
                <a:cubicBezTo>
                  <a:pt x="946532" y="4340953"/>
                  <a:pt x="844365" y="4340953"/>
                  <a:pt x="742578" y="4348258"/>
                </a:cubicBezTo>
                <a:cubicBezTo>
                  <a:pt x="618869" y="4360661"/>
                  <a:pt x="494432" y="4364263"/>
                  <a:pt x="370214" y="4359038"/>
                </a:cubicBezTo>
                <a:cubicBezTo>
                  <a:pt x="296007" y="4355170"/>
                  <a:pt x="221738" y="4351270"/>
                  <a:pt x="147421" y="4348702"/>
                </a:cubicBezTo>
                <a:lnTo>
                  <a:pt x="13040" y="4347289"/>
                </a:lnTo>
                <a:lnTo>
                  <a:pt x="371" y="4103870"/>
                </a:lnTo>
                <a:cubicBezTo>
                  <a:pt x="-757" y="4012134"/>
                  <a:pt x="886" y="3920334"/>
                  <a:pt x="2690" y="3828598"/>
                </a:cubicBezTo>
                <a:cubicBezTo>
                  <a:pt x="5913" y="3670768"/>
                  <a:pt x="16095" y="3513067"/>
                  <a:pt x="20090" y="3355238"/>
                </a:cubicBezTo>
                <a:cubicBezTo>
                  <a:pt x="25761" y="3127790"/>
                  <a:pt x="3336" y="2900469"/>
                  <a:pt x="10940" y="2573142"/>
                </a:cubicBezTo>
                <a:cubicBezTo>
                  <a:pt x="20218" y="2391979"/>
                  <a:pt x="14032" y="2111578"/>
                  <a:pt x="14677" y="1830024"/>
                </a:cubicBezTo>
                <a:cubicBezTo>
                  <a:pt x="15451" y="1640269"/>
                  <a:pt x="5268" y="1450771"/>
                  <a:pt x="6171" y="1261145"/>
                </a:cubicBezTo>
                <a:cubicBezTo>
                  <a:pt x="6815" y="1121522"/>
                  <a:pt x="19961" y="982540"/>
                  <a:pt x="25374" y="843301"/>
                </a:cubicBezTo>
                <a:cubicBezTo>
                  <a:pt x="30078" y="673215"/>
                  <a:pt x="25426" y="502988"/>
                  <a:pt x="11455" y="333401"/>
                </a:cubicBezTo>
                <a:cubicBezTo>
                  <a:pt x="4817" y="239678"/>
                  <a:pt x="5623" y="145890"/>
                  <a:pt x="8088" y="52087"/>
                </a:cubicBezTo>
                <a:close/>
              </a:path>
            </a:pathLst>
          </a:custGeom>
        </p:spPr>
      </p:pic>
      <p:pic>
        <p:nvPicPr>
          <p:cNvPr id="9" name="Picture 8">
            <a:extLst>
              <a:ext uri="{FF2B5EF4-FFF2-40B4-BE49-F238E27FC236}">
                <a16:creationId xmlns:a16="http://schemas.microsoft.com/office/drawing/2014/main" id="{65EBD829-E703-3BEA-5C9F-DE862F9FB7B2}"/>
              </a:ext>
            </a:extLst>
          </p:cNvPr>
          <p:cNvPicPr>
            <a:picLocks noChangeAspect="1"/>
          </p:cNvPicPr>
          <p:nvPr/>
        </p:nvPicPr>
        <p:blipFill>
          <a:blip r:embed="rId4">
            <a:extLst>
              <a:ext uri="{28A0092B-C50C-407E-A947-70E740481C1C}">
                <a14:useLocalDpi xmlns:a14="http://schemas.microsoft.com/office/drawing/2010/main" val="0"/>
              </a:ext>
            </a:extLst>
          </a:blip>
          <a:srcRect t="13253" r="-4" b="5936"/>
          <a:stretch>
            <a:fillRect/>
          </a:stretch>
        </p:blipFill>
        <p:spPr>
          <a:xfrm>
            <a:off x="8194953" y="-1"/>
            <a:ext cx="3997047" cy="4306593"/>
          </a:xfrm>
          <a:custGeom>
            <a:avLst/>
            <a:gdLst/>
            <a:ahLst/>
            <a:cxnLst/>
            <a:rect l="l" t="t" r="r" b="b"/>
            <a:pathLst>
              <a:path w="3997047" h="4358703">
                <a:moveTo>
                  <a:pt x="9389" y="0"/>
                </a:moveTo>
                <a:lnTo>
                  <a:pt x="3997047" y="0"/>
                </a:lnTo>
                <a:lnTo>
                  <a:pt x="3997047" y="4347477"/>
                </a:lnTo>
                <a:lnTo>
                  <a:pt x="3922844" y="4341211"/>
                </a:lnTo>
                <a:cubicBezTo>
                  <a:pt x="3821334" y="4336140"/>
                  <a:pt x="3719771" y="4340396"/>
                  <a:pt x="3618208" y="4343440"/>
                </a:cubicBezTo>
                <a:cubicBezTo>
                  <a:pt x="3488013" y="4347245"/>
                  <a:pt x="3357819" y="4358659"/>
                  <a:pt x="3227370" y="4344455"/>
                </a:cubicBezTo>
                <a:cubicBezTo>
                  <a:pt x="3152388" y="4335717"/>
                  <a:pt x="3076577" y="4336833"/>
                  <a:pt x="3001887" y="4347752"/>
                </a:cubicBezTo>
                <a:cubicBezTo>
                  <a:pt x="2932216" y="4357340"/>
                  <a:pt x="2861768" y="4360092"/>
                  <a:pt x="2791563" y="4355995"/>
                </a:cubicBezTo>
                <a:cubicBezTo>
                  <a:pt x="2658694" y="4350416"/>
                  <a:pt x="2524678" y="4346991"/>
                  <a:pt x="2391171" y="4351303"/>
                </a:cubicBezTo>
                <a:cubicBezTo>
                  <a:pt x="2185433" y="4357898"/>
                  <a:pt x="1979696" y="4363985"/>
                  <a:pt x="1773830" y="4351303"/>
                </a:cubicBezTo>
                <a:cubicBezTo>
                  <a:pt x="1620961" y="4342172"/>
                  <a:pt x="1468090" y="4341031"/>
                  <a:pt x="1315220" y="4345723"/>
                </a:cubicBezTo>
                <a:cubicBezTo>
                  <a:pt x="1162350" y="4350416"/>
                  <a:pt x="1009480" y="4359927"/>
                  <a:pt x="856610" y="4351303"/>
                </a:cubicBezTo>
                <a:cubicBezTo>
                  <a:pt x="678261" y="4341158"/>
                  <a:pt x="499913" y="4342933"/>
                  <a:pt x="321565" y="4344708"/>
                </a:cubicBezTo>
                <a:cubicBezTo>
                  <a:pt x="235449" y="4345596"/>
                  <a:pt x="149428" y="4348323"/>
                  <a:pt x="63422" y="4349686"/>
                </a:cubicBezTo>
                <a:lnTo>
                  <a:pt x="12951" y="4349060"/>
                </a:lnTo>
                <a:lnTo>
                  <a:pt x="371" y="4107346"/>
                </a:lnTo>
                <a:cubicBezTo>
                  <a:pt x="-757" y="4015610"/>
                  <a:pt x="887" y="3923810"/>
                  <a:pt x="2691" y="3832074"/>
                </a:cubicBezTo>
                <a:cubicBezTo>
                  <a:pt x="5913" y="3674244"/>
                  <a:pt x="16095" y="3516543"/>
                  <a:pt x="20090" y="3358714"/>
                </a:cubicBezTo>
                <a:cubicBezTo>
                  <a:pt x="25761" y="3131266"/>
                  <a:pt x="3336" y="2903945"/>
                  <a:pt x="10940" y="2576618"/>
                </a:cubicBezTo>
                <a:cubicBezTo>
                  <a:pt x="20219" y="2395455"/>
                  <a:pt x="14032" y="2115054"/>
                  <a:pt x="14677" y="1833500"/>
                </a:cubicBezTo>
                <a:cubicBezTo>
                  <a:pt x="15451" y="1643745"/>
                  <a:pt x="5269" y="1454247"/>
                  <a:pt x="6171" y="1264621"/>
                </a:cubicBezTo>
                <a:cubicBezTo>
                  <a:pt x="6815" y="1124998"/>
                  <a:pt x="19961" y="986016"/>
                  <a:pt x="25375" y="846777"/>
                </a:cubicBezTo>
                <a:cubicBezTo>
                  <a:pt x="30078" y="676691"/>
                  <a:pt x="25426" y="506464"/>
                  <a:pt x="11455" y="336877"/>
                </a:cubicBezTo>
                <a:cubicBezTo>
                  <a:pt x="4818" y="243154"/>
                  <a:pt x="5623" y="149366"/>
                  <a:pt x="8088" y="55563"/>
                </a:cubicBezTo>
                <a:close/>
              </a:path>
            </a:pathLst>
          </a:custGeom>
        </p:spPr>
      </p:pic>
      <p:sp>
        <p:nvSpPr>
          <p:cNvPr id="16" name="sketch line">
            <a:extLst>
              <a:ext uri="{FF2B5EF4-FFF2-40B4-BE49-F238E27FC236}">
                <a16:creationId xmlns:a16="http://schemas.microsoft.com/office/drawing/2014/main" id="{D2758DA7-6A89-49A1-B9F5-546D9932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22904" y="5413767"/>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C00436-A017-2EE6-A5BC-4CAE569E4282}"/>
              </a:ext>
            </a:extLst>
          </p:cNvPr>
          <p:cNvSpPr txBox="1"/>
          <p:nvPr/>
        </p:nvSpPr>
        <p:spPr>
          <a:xfrm>
            <a:off x="4413582" y="4544570"/>
            <a:ext cx="7147481" cy="170383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1900" dirty="0">
              <a:solidFill>
                <a:schemeClr val="bg1"/>
              </a:solidFill>
            </a:endParaRPr>
          </a:p>
        </p:txBody>
      </p:sp>
      <p:sp>
        <p:nvSpPr>
          <p:cNvPr id="11" name="TextBox 10">
            <a:extLst>
              <a:ext uri="{FF2B5EF4-FFF2-40B4-BE49-F238E27FC236}">
                <a16:creationId xmlns:a16="http://schemas.microsoft.com/office/drawing/2014/main" id="{97CBE8D1-4CB5-2848-571A-63F0B94296B8}"/>
              </a:ext>
            </a:extLst>
          </p:cNvPr>
          <p:cNvSpPr txBox="1"/>
          <p:nvPr/>
        </p:nvSpPr>
        <p:spPr>
          <a:xfrm>
            <a:off x="4973537" y="4299526"/>
            <a:ext cx="6096000" cy="2246769"/>
          </a:xfrm>
          <a:prstGeom prst="rect">
            <a:avLst/>
          </a:prstGeom>
          <a:noFill/>
        </p:spPr>
        <p:txBody>
          <a:bodyPr wrap="square">
            <a:spAutoFit/>
          </a:bodyPr>
          <a:lstStyle/>
          <a:p>
            <a:pPr>
              <a:buNone/>
            </a:pPr>
            <a:r>
              <a:rPr lang="en-US" sz="1400" dirty="0">
                <a:solidFill>
                  <a:schemeClr val="bg1"/>
                </a:solidFill>
              </a:rPr>
              <a:t>In 2026, the Water Treatment Team budgeted for the replacement of our outdated SCADA software. The new system was purchased through LCS Controls, which designed, implemented an upgraded SCADA platform with enhanced functionality and reliability.</a:t>
            </a:r>
          </a:p>
          <a:p>
            <a:pPr>
              <a:buNone/>
            </a:pPr>
            <a:r>
              <a:rPr lang="en-US" sz="1400" dirty="0">
                <a:solidFill>
                  <a:schemeClr val="bg1"/>
                </a:solidFill>
              </a:rPr>
              <a:t>This system is a critical component of the Water Treatment Facility's daily operations, providing essential monitoring and control capabilities that support safe and efficient plant performance. The SCADA system operates on a closed network design that is isolated from external connections, significantly reducing cybersecurity risks and helping to protect the facility from unauthorized access and cyber threats.</a:t>
            </a:r>
          </a:p>
        </p:txBody>
      </p:sp>
    </p:spTree>
    <p:extLst>
      <p:ext uri="{BB962C8B-B14F-4D97-AF65-F5344CB8AC3E}">
        <p14:creationId xmlns:p14="http://schemas.microsoft.com/office/powerpoint/2010/main" val="1994147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04C9EC8-33D7-CE9F-BC22-70B949C1DD18}"/>
              </a:ext>
            </a:extLst>
          </p:cNvPr>
          <p:cNvPicPr>
            <a:picLocks noChangeAspect="1"/>
          </p:cNvPicPr>
          <p:nvPr/>
        </p:nvPicPr>
        <p:blipFill>
          <a:blip r:embed="rId2">
            <a:extLst>
              <a:ext uri="{28A0092B-C50C-407E-A947-70E740481C1C}">
                <a14:useLocalDpi xmlns:a14="http://schemas.microsoft.com/office/drawing/2010/main" val="0"/>
              </a:ext>
            </a:extLst>
          </a:blip>
          <a:srcRect l="4460" r="13199"/>
          <a:stretch>
            <a:fillRect/>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7" name="Picture 6">
            <a:extLst>
              <a:ext uri="{FF2B5EF4-FFF2-40B4-BE49-F238E27FC236}">
                <a16:creationId xmlns:a16="http://schemas.microsoft.com/office/drawing/2014/main" id="{F1D8B3B3-8BF5-66B4-B291-5E7EC1F05176}"/>
              </a:ext>
            </a:extLst>
          </p:cNvPr>
          <p:cNvPicPr>
            <a:picLocks noChangeAspect="1"/>
          </p:cNvPicPr>
          <p:nvPr/>
        </p:nvPicPr>
        <p:blipFill>
          <a:blip r:embed="rId3">
            <a:extLst>
              <a:ext uri="{28A0092B-C50C-407E-A947-70E740481C1C}">
                <a14:useLocalDpi xmlns:a14="http://schemas.microsoft.com/office/drawing/2010/main" val="0"/>
              </a:ext>
            </a:extLst>
          </a:blip>
          <a:srcRect t="19962" r="-2" b="27001"/>
          <a:stretch>
            <a:fillRect/>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3" name="Picture 2">
            <a:extLst>
              <a:ext uri="{FF2B5EF4-FFF2-40B4-BE49-F238E27FC236}">
                <a16:creationId xmlns:a16="http://schemas.microsoft.com/office/drawing/2014/main" id="{F4F6A085-2CAA-9B0A-A5B1-95BE3396C0CE}"/>
              </a:ext>
            </a:extLst>
          </p:cNvPr>
          <p:cNvPicPr>
            <a:picLocks noChangeAspect="1"/>
          </p:cNvPicPr>
          <p:nvPr/>
        </p:nvPicPr>
        <p:blipFill>
          <a:blip r:embed="rId4">
            <a:extLst>
              <a:ext uri="{28A0092B-C50C-407E-A947-70E740481C1C}">
                <a14:useLocalDpi xmlns:a14="http://schemas.microsoft.com/office/drawing/2010/main" val="0"/>
              </a:ext>
            </a:extLst>
          </a:blip>
          <a:srcRect t="18439" r="-2" b="29765"/>
          <a:stretch>
            <a:fillRect/>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28" name="Freeform: Shape 27">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67EB365-8D85-C996-63DC-844C74FB0BF8}"/>
              </a:ext>
            </a:extLst>
          </p:cNvPr>
          <p:cNvSpPr txBox="1"/>
          <p:nvPr/>
        </p:nvSpPr>
        <p:spPr>
          <a:xfrm>
            <a:off x="448056" y="2258568"/>
            <a:ext cx="2807208" cy="3922776"/>
          </a:xfrm>
          <a:prstGeom prst="rect">
            <a:avLst/>
          </a:prstGeom>
        </p:spPr>
        <p:txBody>
          <a:bodyPr vert="horz" lIns="91440" tIns="45720" rIns="91440" bIns="45720" rtlCol="0">
            <a:normAutofit/>
          </a:bodyPr>
          <a:lstStyle/>
          <a:p>
            <a:pPr>
              <a:lnSpc>
                <a:spcPct val="90000"/>
              </a:lnSpc>
              <a:spcAft>
                <a:spcPts val="600"/>
              </a:spcAft>
            </a:pPr>
            <a:r>
              <a:rPr lang="en-US" sz="4000" dirty="0"/>
              <a:t>2026 Diving</a:t>
            </a:r>
          </a:p>
          <a:p>
            <a:pPr marL="285750" indent="-228600">
              <a:lnSpc>
                <a:spcPct val="90000"/>
              </a:lnSpc>
              <a:spcAft>
                <a:spcPts val="600"/>
              </a:spcAft>
              <a:buFont typeface="Arial" panose="020B0604020202020204" pitchFamily="34" charset="0"/>
              <a:buChar char="•"/>
            </a:pPr>
            <a:r>
              <a:rPr lang="en-US" sz="1700" dirty="0"/>
              <a:t>Clearwell Tank</a:t>
            </a:r>
          </a:p>
          <a:p>
            <a:pPr marL="285750" indent="-228600">
              <a:lnSpc>
                <a:spcPct val="90000"/>
              </a:lnSpc>
              <a:spcAft>
                <a:spcPts val="600"/>
              </a:spcAft>
              <a:buFont typeface="Arial" panose="020B0604020202020204" pitchFamily="34" charset="0"/>
              <a:buChar char="•"/>
            </a:pPr>
            <a:r>
              <a:rPr lang="en-US" sz="1700" dirty="0"/>
              <a:t>Backwash Tank</a:t>
            </a:r>
          </a:p>
          <a:p>
            <a:pPr marL="285750" indent="-228600">
              <a:lnSpc>
                <a:spcPct val="90000"/>
              </a:lnSpc>
              <a:spcAft>
                <a:spcPts val="600"/>
              </a:spcAft>
              <a:buFont typeface="Arial" panose="020B0604020202020204" pitchFamily="34" charset="0"/>
              <a:buChar char="•"/>
            </a:pPr>
            <a:r>
              <a:rPr lang="en-US" sz="1700" dirty="0"/>
              <a:t>Reservoir </a:t>
            </a:r>
          </a:p>
          <a:p>
            <a:pPr marL="285750" indent="-228600">
              <a:lnSpc>
                <a:spcPct val="90000"/>
              </a:lnSpc>
              <a:spcAft>
                <a:spcPts val="600"/>
              </a:spcAft>
              <a:buFont typeface="Arial" panose="020B0604020202020204" pitchFamily="34" charset="0"/>
              <a:buChar char="•"/>
            </a:pPr>
            <a:r>
              <a:rPr lang="en-US" sz="1700" dirty="0"/>
              <a:t>Intake inspected and cleaned</a:t>
            </a:r>
          </a:p>
          <a:p>
            <a:pPr marL="285750" indent="-228600">
              <a:lnSpc>
                <a:spcPct val="90000"/>
              </a:lnSpc>
              <a:spcAft>
                <a:spcPts val="600"/>
              </a:spcAft>
              <a:buFont typeface="Arial" panose="020B0604020202020204" pitchFamily="34" charset="0"/>
              <a:buChar char="•"/>
            </a:pPr>
            <a:endParaRPr lang="en-US" sz="1700" dirty="0"/>
          </a:p>
          <a:p>
            <a:pPr marL="57150" indent="-228600">
              <a:lnSpc>
                <a:spcPct val="90000"/>
              </a:lnSpc>
              <a:spcAft>
                <a:spcPts val="600"/>
              </a:spcAft>
              <a:buFont typeface="Arial" panose="020B0604020202020204" pitchFamily="34" charset="0"/>
              <a:buChar char="•"/>
            </a:pPr>
            <a:r>
              <a:rPr lang="en-US" sz="1700" dirty="0"/>
              <a:t>Inspection every 5 years </a:t>
            </a:r>
          </a:p>
          <a:p>
            <a:pPr marL="57150" indent="-228600">
              <a:lnSpc>
                <a:spcPct val="90000"/>
              </a:lnSpc>
              <a:spcAft>
                <a:spcPts val="600"/>
              </a:spcAft>
              <a:buFont typeface="Arial" panose="020B0604020202020204" pitchFamily="34" charset="0"/>
              <a:buChar char="•"/>
            </a:pPr>
            <a:r>
              <a:rPr lang="en-US" sz="1700" dirty="0"/>
              <a:t>Cleaning every 10 years</a:t>
            </a:r>
          </a:p>
        </p:txBody>
      </p:sp>
      <p:pic>
        <p:nvPicPr>
          <p:cNvPr id="9" name="Picture 8">
            <a:extLst>
              <a:ext uri="{FF2B5EF4-FFF2-40B4-BE49-F238E27FC236}">
                <a16:creationId xmlns:a16="http://schemas.microsoft.com/office/drawing/2014/main" id="{48D8CC40-DA76-D380-67E0-FB2A67C3B878}"/>
              </a:ext>
            </a:extLst>
          </p:cNvPr>
          <p:cNvPicPr>
            <a:picLocks noChangeAspect="1"/>
          </p:cNvPicPr>
          <p:nvPr/>
        </p:nvPicPr>
        <p:blipFill>
          <a:blip r:embed="rId5">
            <a:extLst>
              <a:ext uri="{28A0092B-C50C-407E-A947-70E740481C1C}">
                <a14:useLocalDpi xmlns:a14="http://schemas.microsoft.com/office/drawing/2010/main" val="0"/>
              </a:ext>
            </a:extLst>
          </a:blip>
          <a:srcRect t="21200" r="2" b="25514"/>
          <a:stretch>
            <a:fillRect/>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1805940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CD203B6-9D34-4C55-9CF4-916D79714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E2DBB2F-2DC0-07A5-110F-CCD202404FFC}"/>
              </a:ext>
            </a:extLst>
          </p:cNvPr>
          <p:cNvPicPr>
            <a:picLocks noChangeAspect="1"/>
          </p:cNvPicPr>
          <p:nvPr/>
        </p:nvPicPr>
        <p:blipFill>
          <a:blip r:embed="rId2">
            <a:extLst>
              <a:ext uri="{28A0092B-C50C-407E-A947-70E740481C1C}">
                <a14:useLocalDpi xmlns:a14="http://schemas.microsoft.com/office/drawing/2010/main" val="0"/>
              </a:ext>
            </a:extLst>
          </a:blip>
          <a:srcRect l="14159" r="647" b="-1"/>
          <a:stretch>
            <a:fillRect/>
          </a:stretch>
        </p:blipFill>
        <p:spPr>
          <a:xfrm>
            <a:off x="2296" y="10"/>
            <a:ext cx="7395866" cy="4470857"/>
          </a:xfrm>
          <a:prstGeom prst="rect">
            <a:avLst/>
          </a:prstGeom>
        </p:spPr>
      </p:pic>
      <p:pic>
        <p:nvPicPr>
          <p:cNvPr id="5" name="Picture 4">
            <a:extLst>
              <a:ext uri="{FF2B5EF4-FFF2-40B4-BE49-F238E27FC236}">
                <a16:creationId xmlns:a16="http://schemas.microsoft.com/office/drawing/2014/main" id="{BCBD3644-BACF-9852-16B1-A28C7327F9B4}"/>
              </a:ext>
            </a:extLst>
          </p:cNvPr>
          <p:cNvPicPr>
            <a:picLocks noChangeAspect="1"/>
          </p:cNvPicPr>
          <p:nvPr/>
        </p:nvPicPr>
        <p:blipFill>
          <a:blip r:embed="rId3">
            <a:extLst>
              <a:ext uri="{28A0092B-C50C-407E-A947-70E740481C1C}">
                <a14:useLocalDpi xmlns:a14="http://schemas.microsoft.com/office/drawing/2010/main" val="0"/>
              </a:ext>
            </a:extLst>
          </a:blip>
          <a:srcRect t="9893" r="3" b="3"/>
          <a:stretch>
            <a:fillRect/>
          </a:stretch>
        </p:blipFill>
        <p:spPr>
          <a:xfrm>
            <a:off x="7499230" y="-2"/>
            <a:ext cx="4689052" cy="2228757"/>
          </a:xfrm>
          <a:prstGeom prst="rect">
            <a:avLst/>
          </a:prstGeom>
        </p:spPr>
      </p:pic>
      <p:pic>
        <p:nvPicPr>
          <p:cNvPr id="7" name="Picture 6">
            <a:extLst>
              <a:ext uri="{FF2B5EF4-FFF2-40B4-BE49-F238E27FC236}">
                <a16:creationId xmlns:a16="http://schemas.microsoft.com/office/drawing/2014/main" id="{E7B85C6B-E548-634D-15CF-6C4AB8633A4F}"/>
              </a:ext>
            </a:extLst>
          </p:cNvPr>
          <p:cNvPicPr>
            <a:picLocks noChangeAspect="1"/>
          </p:cNvPicPr>
          <p:nvPr/>
        </p:nvPicPr>
        <p:blipFill>
          <a:blip r:embed="rId4">
            <a:extLst>
              <a:ext uri="{28A0092B-C50C-407E-A947-70E740481C1C}">
                <a14:useLocalDpi xmlns:a14="http://schemas.microsoft.com/office/drawing/2010/main" val="0"/>
              </a:ext>
            </a:extLst>
          </a:blip>
          <a:srcRect t="15458" r="-3" b="3550"/>
          <a:stretch>
            <a:fillRect/>
          </a:stretch>
        </p:blipFill>
        <p:spPr>
          <a:xfrm>
            <a:off x="7499338" y="2324139"/>
            <a:ext cx="4682932" cy="2133380"/>
          </a:xfrm>
          <a:prstGeom prst="rect">
            <a:avLst/>
          </a:prstGeom>
        </p:spPr>
      </p:pic>
      <p:pic>
        <p:nvPicPr>
          <p:cNvPr id="11" name="Picture 10">
            <a:extLst>
              <a:ext uri="{FF2B5EF4-FFF2-40B4-BE49-F238E27FC236}">
                <a16:creationId xmlns:a16="http://schemas.microsoft.com/office/drawing/2014/main" id="{CCD526B5-A7BA-2E63-D92E-653F865CFE67}"/>
              </a:ext>
            </a:extLst>
          </p:cNvPr>
          <p:cNvPicPr>
            <a:picLocks noChangeAspect="1"/>
          </p:cNvPicPr>
          <p:nvPr/>
        </p:nvPicPr>
        <p:blipFill>
          <a:blip r:embed="rId5">
            <a:extLst>
              <a:ext uri="{28A0092B-C50C-407E-A947-70E740481C1C}">
                <a14:useLocalDpi xmlns:a14="http://schemas.microsoft.com/office/drawing/2010/main" val="0"/>
              </a:ext>
            </a:extLst>
          </a:blip>
          <a:srcRect r="3" b="11958"/>
          <a:stretch>
            <a:fillRect/>
          </a:stretch>
        </p:blipFill>
        <p:spPr>
          <a:xfrm>
            <a:off x="-3717" y="4566250"/>
            <a:ext cx="4627475" cy="2291750"/>
          </a:xfrm>
          <a:prstGeom prst="rect">
            <a:avLst/>
          </a:prstGeom>
        </p:spPr>
      </p:pic>
      <p:pic>
        <p:nvPicPr>
          <p:cNvPr id="9" name="Picture 8">
            <a:extLst>
              <a:ext uri="{FF2B5EF4-FFF2-40B4-BE49-F238E27FC236}">
                <a16:creationId xmlns:a16="http://schemas.microsoft.com/office/drawing/2014/main" id="{F3D910BE-D95B-98B6-1C36-4AD65456E0B4}"/>
              </a:ext>
            </a:extLst>
          </p:cNvPr>
          <p:cNvPicPr>
            <a:picLocks noChangeAspect="1"/>
          </p:cNvPicPr>
          <p:nvPr/>
        </p:nvPicPr>
        <p:blipFill>
          <a:blip r:embed="rId6">
            <a:extLst>
              <a:ext uri="{28A0092B-C50C-407E-A947-70E740481C1C}">
                <a14:useLocalDpi xmlns:a14="http://schemas.microsoft.com/office/drawing/2010/main" val="0"/>
              </a:ext>
            </a:extLst>
          </a:blip>
          <a:srcRect t="5060" r="1" b="40343"/>
          <a:stretch>
            <a:fillRect/>
          </a:stretch>
        </p:blipFill>
        <p:spPr>
          <a:xfrm>
            <a:off x="4713920" y="4566250"/>
            <a:ext cx="7462341" cy="2291750"/>
          </a:xfrm>
          <a:prstGeom prst="rect">
            <a:avLst/>
          </a:prstGeom>
        </p:spPr>
      </p:pic>
    </p:spTree>
    <p:extLst>
      <p:ext uri="{BB962C8B-B14F-4D97-AF65-F5344CB8AC3E}">
        <p14:creationId xmlns:p14="http://schemas.microsoft.com/office/powerpoint/2010/main" val="1392490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DAEE498-F7A1-2ED9-8E4A-8614892535FC}"/>
              </a:ext>
            </a:extLst>
          </p:cNvPr>
          <p:cNvPicPr>
            <a:picLocks noChangeAspect="1"/>
          </p:cNvPicPr>
          <p:nvPr/>
        </p:nvPicPr>
        <p:blipFill>
          <a:blip r:embed="rId2">
            <a:extLst>
              <a:ext uri="{28A0092B-C50C-407E-A947-70E740481C1C}">
                <a14:useLocalDpi xmlns:a14="http://schemas.microsoft.com/office/drawing/2010/main" val="0"/>
              </a:ext>
            </a:extLst>
          </a:blip>
          <a:srcRect l="41778" r="30927" b="1"/>
          <a:stretch>
            <a:fillRect/>
          </a:stretch>
        </p:blipFill>
        <p:spPr>
          <a:xfrm>
            <a:off x="196731" y="166533"/>
            <a:ext cx="3809612" cy="6524936"/>
          </a:xfrm>
          <a:prstGeom prst="rect">
            <a:avLst/>
          </a:prstGeom>
        </p:spPr>
      </p:pic>
      <p:pic>
        <p:nvPicPr>
          <p:cNvPr id="5" name="Picture 4">
            <a:extLst>
              <a:ext uri="{FF2B5EF4-FFF2-40B4-BE49-F238E27FC236}">
                <a16:creationId xmlns:a16="http://schemas.microsoft.com/office/drawing/2014/main" id="{9969E943-20C3-096A-331B-72238540DD73}"/>
              </a:ext>
            </a:extLst>
          </p:cNvPr>
          <p:cNvPicPr>
            <a:picLocks noChangeAspect="1"/>
          </p:cNvPicPr>
          <p:nvPr/>
        </p:nvPicPr>
        <p:blipFill>
          <a:blip r:embed="rId3">
            <a:extLst>
              <a:ext uri="{28A0092B-C50C-407E-A947-70E740481C1C}">
                <a14:useLocalDpi xmlns:a14="http://schemas.microsoft.com/office/drawing/2010/main" val="0"/>
              </a:ext>
            </a:extLst>
          </a:blip>
          <a:srcRect t="4809" r="1" b="264"/>
          <a:stretch>
            <a:fillRect/>
          </a:stretch>
        </p:blipFill>
        <p:spPr>
          <a:xfrm>
            <a:off x="4196497" y="166533"/>
            <a:ext cx="3797618" cy="6524936"/>
          </a:xfrm>
          <a:prstGeom prst="rect">
            <a:avLst/>
          </a:prstGeom>
        </p:spPr>
      </p:pic>
      <p:pic>
        <p:nvPicPr>
          <p:cNvPr id="7" name="Picture 6">
            <a:extLst>
              <a:ext uri="{FF2B5EF4-FFF2-40B4-BE49-F238E27FC236}">
                <a16:creationId xmlns:a16="http://schemas.microsoft.com/office/drawing/2014/main" id="{B8FE1877-0DA0-71E9-5F8C-67FBECFAF50E}"/>
              </a:ext>
            </a:extLst>
          </p:cNvPr>
          <p:cNvPicPr>
            <a:picLocks noChangeAspect="1"/>
          </p:cNvPicPr>
          <p:nvPr/>
        </p:nvPicPr>
        <p:blipFill>
          <a:blip r:embed="rId4">
            <a:extLst>
              <a:ext uri="{28A0092B-C50C-407E-A947-70E740481C1C}">
                <a14:useLocalDpi xmlns:a14="http://schemas.microsoft.com/office/drawing/2010/main" val="0"/>
              </a:ext>
            </a:extLst>
          </a:blip>
          <a:srcRect l="9478" r="22486" b="-2"/>
          <a:stretch>
            <a:fillRect/>
          </a:stretch>
        </p:blipFill>
        <p:spPr>
          <a:xfrm>
            <a:off x="8183346" y="166533"/>
            <a:ext cx="3822808" cy="3160653"/>
          </a:xfrm>
          <a:prstGeom prst="rect">
            <a:avLst/>
          </a:prstGeom>
        </p:spPr>
      </p:pic>
      <p:pic>
        <p:nvPicPr>
          <p:cNvPr id="9" name="Picture 8">
            <a:extLst>
              <a:ext uri="{FF2B5EF4-FFF2-40B4-BE49-F238E27FC236}">
                <a16:creationId xmlns:a16="http://schemas.microsoft.com/office/drawing/2014/main" id="{57933DD4-0A76-DE91-E40B-7E816D258BF3}"/>
              </a:ext>
            </a:extLst>
          </p:cNvPr>
          <p:cNvPicPr>
            <a:picLocks noChangeAspect="1"/>
          </p:cNvPicPr>
          <p:nvPr/>
        </p:nvPicPr>
        <p:blipFill>
          <a:blip r:embed="rId5">
            <a:extLst>
              <a:ext uri="{28A0092B-C50C-407E-A947-70E740481C1C}">
                <a14:useLocalDpi xmlns:a14="http://schemas.microsoft.com/office/drawing/2010/main" val="0"/>
              </a:ext>
            </a:extLst>
          </a:blip>
          <a:srcRect l="36203" r="13083" b="2"/>
          <a:stretch>
            <a:fillRect/>
          </a:stretch>
        </p:blipFill>
        <p:spPr>
          <a:xfrm>
            <a:off x="8183346" y="3506741"/>
            <a:ext cx="3822808" cy="3184727"/>
          </a:xfrm>
          <a:prstGeom prst="rect">
            <a:avLst/>
          </a:prstGeom>
        </p:spPr>
      </p:pic>
    </p:spTree>
    <p:extLst>
      <p:ext uri="{BB962C8B-B14F-4D97-AF65-F5344CB8AC3E}">
        <p14:creationId xmlns:p14="http://schemas.microsoft.com/office/powerpoint/2010/main" val="1165449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5918DB9-A454-0099-ABF2-4F42332B72AE}"/>
              </a:ext>
            </a:extLst>
          </p:cNvPr>
          <p:cNvPicPr>
            <a:picLocks noChangeAspect="1"/>
          </p:cNvPicPr>
          <p:nvPr/>
        </p:nvPicPr>
        <p:blipFill>
          <a:blip r:embed="rId2">
            <a:extLst>
              <a:ext uri="{28A0092B-C50C-407E-A947-70E740481C1C}">
                <a14:useLocalDpi xmlns:a14="http://schemas.microsoft.com/office/drawing/2010/main" val="0"/>
              </a:ext>
            </a:extLst>
          </a:blip>
          <a:srcRect t="24302" r="2" b="24464"/>
          <a:stretch>
            <a:fillRect/>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0" name="Picture 9">
            <a:extLst>
              <a:ext uri="{FF2B5EF4-FFF2-40B4-BE49-F238E27FC236}">
                <a16:creationId xmlns:a16="http://schemas.microsoft.com/office/drawing/2014/main" id="{2A07D498-1848-79FA-50CB-A8F01C214C23}"/>
              </a:ext>
            </a:extLst>
          </p:cNvPr>
          <p:cNvPicPr>
            <a:picLocks noChangeAspect="1"/>
          </p:cNvPicPr>
          <p:nvPr/>
        </p:nvPicPr>
        <p:blipFill>
          <a:blip r:embed="rId3">
            <a:extLst>
              <a:ext uri="{28A0092B-C50C-407E-A947-70E740481C1C}">
                <a14:useLocalDpi xmlns:a14="http://schemas.microsoft.com/office/drawing/2010/main" val="0"/>
              </a:ext>
            </a:extLst>
          </a:blip>
          <a:srcRect t="6469" r="-2" b="40494"/>
          <a:stretch>
            <a:fillRect/>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6" name="Picture 5">
            <a:extLst>
              <a:ext uri="{FF2B5EF4-FFF2-40B4-BE49-F238E27FC236}">
                <a16:creationId xmlns:a16="http://schemas.microsoft.com/office/drawing/2014/main" id="{038704A9-6CF8-0E3D-BFD5-DB69ECF59504}"/>
              </a:ext>
            </a:extLst>
          </p:cNvPr>
          <p:cNvPicPr>
            <a:picLocks noChangeAspect="1"/>
          </p:cNvPicPr>
          <p:nvPr/>
        </p:nvPicPr>
        <p:blipFill>
          <a:blip r:embed="rId4">
            <a:extLst>
              <a:ext uri="{28A0092B-C50C-407E-A947-70E740481C1C}">
                <a14:useLocalDpi xmlns:a14="http://schemas.microsoft.com/office/drawing/2010/main" val="0"/>
              </a:ext>
            </a:extLst>
          </a:blip>
          <a:srcRect t="36911" r="-2" b="11293"/>
          <a:stretch>
            <a:fillRect/>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7" name="Freeform: Shape 16">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38DE85D-8DEB-DC3B-8D53-441A5A1562C2}"/>
              </a:ext>
            </a:extLst>
          </p:cNvPr>
          <p:cNvSpPr txBox="1"/>
          <p:nvPr/>
        </p:nvSpPr>
        <p:spPr>
          <a:xfrm>
            <a:off x="382220" y="2163093"/>
            <a:ext cx="2807208" cy="3922776"/>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3200" dirty="0">
                <a:solidFill>
                  <a:schemeClr val="bg1"/>
                </a:solidFill>
              </a:rPr>
              <a:t>New Potassium Permanganate Chemical Feed Lines</a:t>
            </a:r>
          </a:p>
          <a:p>
            <a:pPr indent="-228600">
              <a:lnSpc>
                <a:spcPct val="90000"/>
              </a:lnSpc>
              <a:spcAft>
                <a:spcPts val="600"/>
              </a:spcAft>
              <a:buFont typeface="Arial" panose="020B0604020202020204" pitchFamily="34" charset="0"/>
              <a:buChar char="•"/>
            </a:pPr>
            <a:endParaRPr lang="en-US" sz="1700" dirty="0">
              <a:solidFill>
                <a:schemeClr val="bg1"/>
              </a:solidFill>
            </a:endParaRPr>
          </a:p>
          <a:p>
            <a:pPr marL="285750" indent="-228600">
              <a:lnSpc>
                <a:spcPct val="90000"/>
              </a:lnSpc>
              <a:spcAft>
                <a:spcPts val="600"/>
              </a:spcAft>
              <a:buFont typeface="Arial" panose="020B0604020202020204" pitchFamily="34" charset="0"/>
              <a:buChar char="•"/>
            </a:pPr>
            <a:r>
              <a:rPr lang="en-US" sz="1700" dirty="0">
                <a:solidFill>
                  <a:schemeClr val="bg1"/>
                </a:solidFill>
              </a:rPr>
              <a:t>Removed approximately 550 FT of plugged lines feeding from our treatment plant to our low lift where the chemical gets injected into the raw water. </a:t>
            </a:r>
          </a:p>
          <a:p>
            <a:pPr marL="285750" indent="-228600">
              <a:lnSpc>
                <a:spcPct val="90000"/>
              </a:lnSpc>
              <a:spcAft>
                <a:spcPts val="600"/>
              </a:spcAft>
              <a:buFont typeface="Arial" panose="020B0604020202020204" pitchFamily="34" charset="0"/>
              <a:buChar char="•"/>
            </a:pPr>
            <a:r>
              <a:rPr lang="en-US" sz="1700" dirty="0">
                <a:solidFill>
                  <a:schemeClr val="bg1"/>
                </a:solidFill>
              </a:rPr>
              <a:t>We removed three total lines. </a:t>
            </a:r>
          </a:p>
          <a:p>
            <a:pPr marL="285750" indent="-228600">
              <a:lnSpc>
                <a:spcPct val="90000"/>
              </a:lnSpc>
              <a:spcAft>
                <a:spcPts val="600"/>
              </a:spcAft>
              <a:buFont typeface="Arial" panose="020B0604020202020204" pitchFamily="34" charset="0"/>
              <a:buChar char="•"/>
            </a:pPr>
            <a:r>
              <a:rPr lang="en-US" sz="1700" dirty="0">
                <a:solidFill>
                  <a:schemeClr val="bg1"/>
                </a:solidFill>
              </a:rPr>
              <a:t>We reinstalled two-brand new ¾” lines .  </a:t>
            </a:r>
          </a:p>
        </p:txBody>
      </p:sp>
      <p:pic>
        <p:nvPicPr>
          <p:cNvPr id="8" name="Picture 7">
            <a:extLst>
              <a:ext uri="{FF2B5EF4-FFF2-40B4-BE49-F238E27FC236}">
                <a16:creationId xmlns:a16="http://schemas.microsoft.com/office/drawing/2014/main" id="{A7705BDE-9264-4ECB-7D51-B7E162A38CB9}"/>
              </a:ext>
            </a:extLst>
          </p:cNvPr>
          <p:cNvPicPr>
            <a:picLocks noChangeAspect="1"/>
          </p:cNvPicPr>
          <p:nvPr/>
        </p:nvPicPr>
        <p:blipFill>
          <a:blip r:embed="rId5">
            <a:extLst>
              <a:ext uri="{28A0092B-C50C-407E-A947-70E740481C1C}">
                <a14:useLocalDpi xmlns:a14="http://schemas.microsoft.com/office/drawing/2010/main" val="0"/>
              </a:ext>
            </a:extLst>
          </a:blip>
          <a:srcRect t="23602" r="2" b="23112"/>
          <a:stretch>
            <a:fillRect/>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985217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462C3FA-EE10-4283-83A9-F407C925C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724AD13-0684-8318-F4F5-B24695C2D42E}"/>
              </a:ext>
            </a:extLst>
          </p:cNvPr>
          <p:cNvSpPr txBox="1"/>
          <p:nvPr/>
        </p:nvSpPr>
        <p:spPr>
          <a:xfrm>
            <a:off x="-1254712" y="3240702"/>
            <a:ext cx="10908792" cy="106984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dirty="0">
                <a:solidFill>
                  <a:schemeClr val="bg1"/>
                </a:solidFill>
                <a:latin typeface="+mj-lt"/>
                <a:ea typeface="+mj-ea"/>
                <a:cs typeface="+mj-cs"/>
              </a:rPr>
              <a:t>2026 Reservoir Maintenance</a:t>
            </a:r>
          </a:p>
        </p:txBody>
      </p:sp>
      <p:pic>
        <p:nvPicPr>
          <p:cNvPr id="4" name="Picture 3">
            <a:extLst>
              <a:ext uri="{FF2B5EF4-FFF2-40B4-BE49-F238E27FC236}">
                <a16:creationId xmlns:a16="http://schemas.microsoft.com/office/drawing/2014/main" id="{9F3B84E2-E3F7-F24F-72A4-C8B134542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80813" cy="3307751"/>
          </a:xfrm>
          <a:prstGeom prst="rect">
            <a:avLst/>
          </a:prstGeom>
        </p:spPr>
      </p:pic>
      <p:pic>
        <p:nvPicPr>
          <p:cNvPr id="6" name="Picture 5">
            <a:extLst>
              <a:ext uri="{FF2B5EF4-FFF2-40B4-BE49-F238E27FC236}">
                <a16:creationId xmlns:a16="http://schemas.microsoft.com/office/drawing/2014/main" id="{1F9DB96E-30AB-A1DF-252F-90EC8673A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5778" y="0"/>
            <a:ext cx="2480813" cy="3307751"/>
          </a:xfrm>
          <a:prstGeom prst="rect">
            <a:avLst/>
          </a:prstGeom>
        </p:spPr>
      </p:pic>
      <p:pic>
        <p:nvPicPr>
          <p:cNvPr id="8" name="Picture 7">
            <a:extLst>
              <a:ext uri="{FF2B5EF4-FFF2-40B4-BE49-F238E27FC236}">
                <a16:creationId xmlns:a16="http://schemas.microsoft.com/office/drawing/2014/main" id="{CEC0EB35-37A6-8A35-4511-FAA7DF6CE5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6587" y="-19225"/>
            <a:ext cx="2495233" cy="3326976"/>
          </a:xfrm>
          <a:prstGeom prst="rect">
            <a:avLst/>
          </a:prstGeom>
        </p:spPr>
      </p:pic>
      <p:sp>
        <p:nvSpPr>
          <p:cNvPr id="17" name="sketch line">
            <a:extLst>
              <a:ext uri="{FF2B5EF4-FFF2-40B4-BE49-F238E27FC236}">
                <a16:creationId xmlns:a16="http://schemas.microsoft.com/office/drawing/2014/main" id="{419C4429-E272-408D-979C-9E5F7C0D3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0000" y="5575131"/>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42D38E6-0C0D-55C0-6E6C-D12D44310D5D}"/>
              </a:ext>
            </a:extLst>
          </p:cNvPr>
          <p:cNvSpPr txBox="1"/>
          <p:nvPr/>
        </p:nvSpPr>
        <p:spPr>
          <a:xfrm>
            <a:off x="377072" y="4310550"/>
            <a:ext cx="5373279" cy="64633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Ryan Jordan Mowed the Reservoir</a:t>
            </a:r>
          </a:p>
          <a:p>
            <a:pPr marL="285750" indent="-285750">
              <a:buFont typeface="Arial" panose="020B0604020202020204" pitchFamily="34" charset="0"/>
              <a:buChar char="•"/>
            </a:pPr>
            <a:r>
              <a:rPr lang="en-US" dirty="0">
                <a:solidFill>
                  <a:schemeClr val="bg1"/>
                </a:solidFill>
              </a:rPr>
              <a:t>Repairing Reservoir Concrete Structure </a:t>
            </a:r>
          </a:p>
        </p:txBody>
      </p:sp>
      <p:pic>
        <p:nvPicPr>
          <p:cNvPr id="9" name="Picture 8">
            <a:extLst>
              <a:ext uri="{FF2B5EF4-FFF2-40B4-BE49-F238E27FC236}">
                <a16:creationId xmlns:a16="http://schemas.microsoft.com/office/drawing/2014/main" id="{04DA04CA-BE97-E6B1-D862-0B61E35600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1519" y="0"/>
            <a:ext cx="1572242" cy="3408527"/>
          </a:xfrm>
          <a:prstGeom prst="rect">
            <a:avLst/>
          </a:prstGeom>
        </p:spPr>
      </p:pic>
      <p:pic>
        <p:nvPicPr>
          <p:cNvPr id="12" name="Picture 11">
            <a:extLst>
              <a:ext uri="{FF2B5EF4-FFF2-40B4-BE49-F238E27FC236}">
                <a16:creationId xmlns:a16="http://schemas.microsoft.com/office/drawing/2014/main" id="{A6E38AB4-9B8E-0659-F70A-A619110E32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23396" y="4098987"/>
            <a:ext cx="2065556" cy="2754075"/>
          </a:xfrm>
          <a:prstGeom prst="rect">
            <a:avLst/>
          </a:prstGeom>
        </p:spPr>
      </p:pic>
      <p:pic>
        <p:nvPicPr>
          <p:cNvPr id="14" name="Picture 13">
            <a:extLst>
              <a:ext uri="{FF2B5EF4-FFF2-40B4-BE49-F238E27FC236}">
                <a16:creationId xmlns:a16="http://schemas.microsoft.com/office/drawing/2014/main" id="{5031C5E0-376F-8812-DF7C-950DF45538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29900" y="28598"/>
            <a:ext cx="1559052" cy="3379929"/>
          </a:xfrm>
          <a:prstGeom prst="rect">
            <a:avLst/>
          </a:prstGeom>
        </p:spPr>
      </p:pic>
      <p:pic>
        <p:nvPicPr>
          <p:cNvPr id="20" name="Picture 19">
            <a:extLst>
              <a:ext uri="{FF2B5EF4-FFF2-40B4-BE49-F238E27FC236}">
                <a16:creationId xmlns:a16="http://schemas.microsoft.com/office/drawing/2014/main" id="{B6256539-A600-8A56-027E-CFE2A973D7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28266" y="28598"/>
            <a:ext cx="1559052" cy="3379929"/>
          </a:xfrm>
          <a:prstGeom prst="rect">
            <a:avLst/>
          </a:prstGeom>
        </p:spPr>
      </p:pic>
      <p:pic>
        <p:nvPicPr>
          <p:cNvPr id="7" name="Picture 6">
            <a:extLst>
              <a:ext uri="{FF2B5EF4-FFF2-40B4-BE49-F238E27FC236}">
                <a16:creationId xmlns:a16="http://schemas.microsoft.com/office/drawing/2014/main" id="{D31BEF16-325E-5F99-2637-1A4FC30767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7713581" y="4450655"/>
            <a:ext cx="2754074" cy="2065555"/>
          </a:xfrm>
          <a:prstGeom prst="rect">
            <a:avLst/>
          </a:prstGeom>
        </p:spPr>
      </p:pic>
      <p:pic>
        <p:nvPicPr>
          <p:cNvPr id="11" name="Picture 10">
            <a:extLst>
              <a:ext uri="{FF2B5EF4-FFF2-40B4-BE49-F238E27FC236}">
                <a16:creationId xmlns:a16="http://schemas.microsoft.com/office/drawing/2014/main" id="{642B6DC0-11E0-1563-B2EE-A3DD43AD1D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5686498" y="4459734"/>
            <a:ext cx="2710105" cy="2032579"/>
          </a:xfrm>
          <a:prstGeom prst="rect">
            <a:avLst/>
          </a:prstGeom>
        </p:spPr>
      </p:pic>
    </p:spTree>
    <p:extLst>
      <p:ext uri="{BB962C8B-B14F-4D97-AF65-F5344CB8AC3E}">
        <p14:creationId xmlns:p14="http://schemas.microsoft.com/office/powerpoint/2010/main" val="406215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1972151-6616-134D-7798-886470A32A85}"/>
              </a:ext>
            </a:extLst>
          </p:cNvPr>
          <p:cNvSpPr txBox="1"/>
          <p:nvPr/>
        </p:nvSpPr>
        <p:spPr>
          <a:xfrm>
            <a:off x="2187363" y="1671569"/>
            <a:ext cx="5801917" cy="22287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kern="1200" dirty="0">
                <a:solidFill>
                  <a:schemeClr val="tx1"/>
                </a:solidFill>
                <a:latin typeface="+mj-lt"/>
                <a:ea typeface="+mj-ea"/>
                <a:cs typeface="+mj-cs"/>
              </a:rPr>
              <a:t>2026 Hydrant Flushing</a:t>
            </a:r>
          </a:p>
        </p:txBody>
      </p:sp>
      <p:pic>
        <p:nvPicPr>
          <p:cNvPr id="7" name="Graphic 6" descr="Water">
            <a:extLst>
              <a:ext uri="{FF2B5EF4-FFF2-40B4-BE49-F238E27FC236}">
                <a16:creationId xmlns:a16="http://schemas.microsoft.com/office/drawing/2014/main" id="{7E979844-B6DE-1318-F763-FCBAD6E7EB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6948" y="2694018"/>
            <a:ext cx="1198532" cy="1198532"/>
          </a:xfrm>
          <a:prstGeom prst="rect">
            <a:avLst/>
          </a:prstGeom>
        </p:spPr>
      </p:pic>
      <p:sp>
        <p:nvSpPr>
          <p:cNvPr id="3" name="TextBox 2">
            <a:extLst>
              <a:ext uri="{FF2B5EF4-FFF2-40B4-BE49-F238E27FC236}">
                <a16:creationId xmlns:a16="http://schemas.microsoft.com/office/drawing/2014/main" id="{06061622-FB24-59C1-5B8B-0FB1B8A0CB14}"/>
              </a:ext>
            </a:extLst>
          </p:cNvPr>
          <p:cNvSpPr txBox="1"/>
          <p:nvPr/>
        </p:nvSpPr>
        <p:spPr>
          <a:xfrm>
            <a:off x="2187364" y="4072044"/>
            <a:ext cx="5801917" cy="205704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Village of Swanton Public Works Department flushed approximately 150 hydrants throughout a twelve-hour period twice this year. The Water Treatment Team operated the treatment plant monitoring flushes, backwashes and pressures. Both departments worked collaboratively to ensure a smooth and successful operation. </a:t>
            </a:r>
          </a:p>
        </p:txBody>
      </p:sp>
      <p:pic>
        <p:nvPicPr>
          <p:cNvPr id="9" name="Graphic 8" descr="Water">
            <a:extLst>
              <a:ext uri="{FF2B5EF4-FFF2-40B4-BE49-F238E27FC236}">
                <a16:creationId xmlns:a16="http://schemas.microsoft.com/office/drawing/2014/main" id="{052108B8-785B-48C6-A010-470C71141B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41431" y="816337"/>
            <a:ext cx="5225327" cy="5225327"/>
          </a:xfrm>
          <a:prstGeom prst="rect">
            <a:avLst/>
          </a:prstGeom>
        </p:spPr>
      </p:pic>
      <p:pic>
        <p:nvPicPr>
          <p:cNvPr id="5" name="Picture 4">
            <a:extLst>
              <a:ext uri="{FF2B5EF4-FFF2-40B4-BE49-F238E27FC236}">
                <a16:creationId xmlns:a16="http://schemas.microsoft.com/office/drawing/2014/main" id="{0DCFF1DF-92C5-DD85-DBAD-B116E3100D4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566042" y="323855"/>
            <a:ext cx="4253857" cy="2842350"/>
          </a:xfrm>
          <a:prstGeom prst="rect">
            <a:avLst/>
          </a:prstGeom>
        </p:spPr>
      </p:pic>
    </p:spTree>
    <p:extLst>
      <p:ext uri="{BB962C8B-B14F-4D97-AF65-F5344CB8AC3E}">
        <p14:creationId xmlns:p14="http://schemas.microsoft.com/office/powerpoint/2010/main" val="797282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C82B392-F140-C744-8182-FC25BCAF64C7}"/>
              </a:ext>
            </a:extLst>
          </p:cNvPr>
          <p:cNvSpPr txBox="1"/>
          <p:nvPr/>
        </p:nvSpPr>
        <p:spPr>
          <a:xfrm>
            <a:off x="826396" y="586855"/>
            <a:ext cx="4230100"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a:solidFill>
                  <a:srgbClr val="FFFFFF"/>
                </a:solidFill>
                <a:latin typeface="+mj-lt"/>
                <a:ea typeface="+mj-ea"/>
                <a:cs typeface="+mj-cs"/>
              </a:rPr>
              <a:t>Current projects 2026</a:t>
            </a:r>
          </a:p>
        </p:txBody>
      </p:sp>
      <p:sp>
        <p:nvSpPr>
          <p:cNvPr id="3" name="TextBox 2">
            <a:extLst>
              <a:ext uri="{FF2B5EF4-FFF2-40B4-BE49-F238E27FC236}">
                <a16:creationId xmlns:a16="http://schemas.microsoft.com/office/drawing/2014/main" id="{269700D8-A9A8-1141-0673-8A1D2BEF0B1C}"/>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600" dirty="0"/>
              <a:t>The Village of Swanton Water Treatment Facility has applied and been rewarded grants for 2026 to work on the following documents. They all have been started, completed and soon to be accepted. </a:t>
            </a:r>
          </a:p>
          <a:p>
            <a:pPr indent="-228600">
              <a:lnSpc>
                <a:spcPct val="90000"/>
              </a:lnSpc>
              <a:spcAft>
                <a:spcPts val="600"/>
              </a:spcAft>
              <a:buFont typeface="Arial" panose="020B0604020202020204" pitchFamily="34" charset="0"/>
              <a:buChar char="•"/>
            </a:pPr>
            <a:endParaRPr lang="en-US" sz="1600" dirty="0"/>
          </a:p>
          <a:p>
            <a:pPr marL="342900" indent="-285750">
              <a:lnSpc>
                <a:spcPct val="90000"/>
              </a:lnSpc>
              <a:spcAft>
                <a:spcPts val="600"/>
              </a:spcAft>
              <a:buFont typeface="Arial" panose="020B0604020202020204" pitchFamily="34" charset="0"/>
              <a:buChar char="•"/>
            </a:pPr>
            <a:r>
              <a:rPr lang="en-US" sz="1600" dirty="0"/>
              <a:t>2026 Source Protection plan was developed and waiting submittal date. This was completed in collaboration with Aldrich and Elliot Team, as well as the Vermont Rural Water Assistance Team. </a:t>
            </a:r>
          </a:p>
          <a:p>
            <a:pPr marL="342900" indent="-285750">
              <a:lnSpc>
                <a:spcPct val="90000"/>
              </a:lnSpc>
              <a:spcAft>
                <a:spcPts val="600"/>
              </a:spcAft>
              <a:buFont typeface="Arial" panose="020B0604020202020204" pitchFamily="34" charset="0"/>
              <a:buChar char="•"/>
            </a:pPr>
            <a:r>
              <a:rPr lang="en-US" sz="1600" dirty="0"/>
              <a:t>2026 Asset Management Plan has been updated and currently pending approval. The Village of Swanton Water Treatment Team worked collaboratively with the Aldrich and Elliot team. </a:t>
            </a:r>
          </a:p>
          <a:p>
            <a:pPr marL="342900" indent="-285750">
              <a:lnSpc>
                <a:spcPct val="90000"/>
              </a:lnSpc>
              <a:spcAft>
                <a:spcPts val="600"/>
              </a:spcAft>
              <a:buFont typeface="Arial" panose="020B0604020202020204" pitchFamily="34" charset="0"/>
              <a:buChar char="•"/>
            </a:pPr>
            <a:r>
              <a:rPr lang="en-US" sz="1600" dirty="0"/>
              <a:t>2026 Emergency Response Plan  has been updated and currently pending approval. The Village of Swanton Water Treatment Facility Team worked collaboratively with the Aldrich and Elliot Team.</a:t>
            </a:r>
          </a:p>
          <a:p>
            <a:pPr marL="342900" indent="-285750">
              <a:lnSpc>
                <a:spcPct val="90000"/>
              </a:lnSpc>
              <a:spcAft>
                <a:spcPts val="600"/>
              </a:spcAft>
              <a:buFont typeface="Arial" panose="020B0604020202020204" pitchFamily="34" charset="0"/>
              <a:buChar char="•"/>
            </a:pPr>
            <a:r>
              <a:rPr lang="en-US" sz="1600" dirty="0"/>
              <a:t>2026 Risk and Resiliency Assessment with VRWA. </a:t>
            </a:r>
          </a:p>
        </p:txBody>
      </p:sp>
      <p:sp>
        <p:nvSpPr>
          <p:cNvPr id="4" name="TextBox 3">
            <a:extLst>
              <a:ext uri="{FF2B5EF4-FFF2-40B4-BE49-F238E27FC236}">
                <a16:creationId xmlns:a16="http://schemas.microsoft.com/office/drawing/2014/main" id="{4A22CD41-D424-2A73-E1CB-042A77A26A64}"/>
              </a:ext>
            </a:extLst>
          </p:cNvPr>
          <p:cNvSpPr txBox="1"/>
          <p:nvPr/>
        </p:nvSpPr>
        <p:spPr>
          <a:xfrm>
            <a:off x="6583680" y="237744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5088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C7A3B9-6BD8-F7C0-D301-19DCD56E46F0}"/>
              </a:ext>
            </a:extLst>
          </p:cNvPr>
          <p:cNvSpPr txBox="1"/>
          <p:nvPr/>
        </p:nvSpPr>
        <p:spPr>
          <a:xfrm>
            <a:off x="1006764" y="429491"/>
            <a:ext cx="9855200" cy="369332"/>
          </a:xfrm>
          <a:prstGeom prst="rect">
            <a:avLst/>
          </a:prstGeom>
          <a:noFill/>
        </p:spPr>
        <p:txBody>
          <a:bodyPr wrap="square" rtlCol="0">
            <a:spAutoFit/>
          </a:bodyPr>
          <a:lstStyle/>
          <a:p>
            <a:r>
              <a:rPr lang="en-US" dirty="0">
                <a:solidFill>
                  <a:schemeClr val="bg1"/>
                </a:solidFill>
              </a:rPr>
              <a:t>Some fun facts about the Water Treatment Facility Team…</a:t>
            </a:r>
          </a:p>
        </p:txBody>
      </p:sp>
      <p:sp>
        <p:nvSpPr>
          <p:cNvPr id="3" name="TextBox 2">
            <a:extLst>
              <a:ext uri="{FF2B5EF4-FFF2-40B4-BE49-F238E27FC236}">
                <a16:creationId xmlns:a16="http://schemas.microsoft.com/office/drawing/2014/main" id="{3DDFB6D4-3309-053C-FF4C-8BCB3389E664}"/>
              </a:ext>
            </a:extLst>
          </p:cNvPr>
          <p:cNvSpPr txBox="1"/>
          <p:nvPr/>
        </p:nvSpPr>
        <p:spPr>
          <a:xfrm>
            <a:off x="1006764" y="1256023"/>
            <a:ext cx="6751782" cy="4770537"/>
          </a:xfrm>
          <a:prstGeom prst="rect">
            <a:avLst/>
          </a:prstGeom>
          <a:noFill/>
        </p:spPr>
        <p:txBody>
          <a:bodyPr wrap="square" rtlCol="0">
            <a:spAutoFit/>
          </a:bodyPr>
          <a:lstStyle/>
          <a:p>
            <a:r>
              <a:rPr lang="en-US" sz="1600" b="1" dirty="0">
                <a:solidFill>
                  <a:schemeClr val="bg1"/>
                </a:solidFill>
              </a:rPr>
              <a:t>1.  Operator Certification and Staffing</a:t>
            </a:r>
          </a:p>
          <a:p>
            <a:r>
              <a:rPr lang="en-US" sz="1600" dirty="0">
                <a:solidFill>
                  <a:schemeClr val="bg1"/>
                </a:solidFill>
              </a:rPr>
              <a:t>Swanton Village Water Treatment has two fulltime 4c water operators.</a:t>
            </a:r>
          </a:p>
          <a:p>
            <a:r>
              <a:rPr lang="en-US" sz="1600" dirty="0">
                <a:solidFill>
                  <a:schemeClr val="bg1"/>
                </a:solidFill>
              </a:rPr>
              <a:t>There is also two 4c operators cross trained from the Wastewater Treatment Facility.  Additionally, there is one employee in the Maintenance Department who has obtained his Operator in Training who is working to obtain his license. </a:t>
            </a:r>
          </a:p>
          <a:p>
            <a:endParaRPr lang="en-US" sz="1600" dirty="0">
              <a:solidFill>
                <a:schemeClr val="bg1"/>
              </a:solidFill>
            </a:endParaRPr>
          </a:p>
          <a:p>
            <a:r>
              <a:rPr lang="en-US" sz="1600" b="1" dirty="0">
                <a:solidFill>
                  <a:schemeClr val="bg1"/>
                </a:solidFill>
              </a:rPr>
              <a:t>2.  Fluoridation Performance (2025–2026)</a:t>
            </a:r>
            <a:endParaRPr lang="en-US" sz="1600" dirty="0">
              <a:solidFill>
                <a:schemeClr val="bg1"/>
              </a:solidFill>
            </a:endParaRPr>
          </a:p>
          <a:p>
            <a:r>
              <a:rPr lang="en-US" sz="1600" dirty="0">
                <a:solidFill>
                  <a:schemeClr val="bg1"/>
                </a:solidFill>
              </a:rPr>
              <a:t>During the 2025–2026 reporting period, Swanton Village Water Treatment submitted </a:t>
            </a:r>
            <a:r>
              <a:rPr lang="en-US" sz="1600" b="1" dirty="0">
                <a:solidFill>
                  <a:schemeClr val="bg1"/>
                </a:solidFill>
              </a:rPr>
              <a:t>51 fluoride samples</a:t>
            </a:r>
            <a:r>
              <a:rPr lang="en-US" sz="1600" dirty="0">
                <a:solidFill>
                  <a:schemeClr val="bg1"/>
                </a:solidFill>
              </a:rPr>
              <a:t> for analysis to the Vermont Department of Health Laboratory. Based on the laboratory's operational target range of </a:t>
            </a:r>
            <a:r>
              <a:rPr lang="en-US" sz="1600" b="1" dirty="0">
                <a:solidFill>
                  <a:schemeClr val="bg1"/>
                </a:solidFill>
              </a:rPr>
              <a:t>0.6–1.0 mg/L</a:t>
            </a:r>
            <a:r>
              <a:rPr lang="en-US" sz="1600" dirty="0">
                <a:solidFill>
                  <a:schemeClr val="bg1"/>
                </a:solidFill>
              </a:rPr>
              <a:t>, </a:t>
            </a:r>
            <a:r>
              <a:rPr lang="en-US" sz="1600" b="1" dirty="0">
                <a:solidFill>
                  <a:schemeClr val="bg1"/>
                </a:solidFill>
              </a:rPr>
              <a:t>96% of all samples were within the recommended limits</a:t>
            </a:r>
            <a:r>
              <a:rPr lang="en-US" sz="1600" dirty="0">
                <a:solidFill>
                  <a:schemeClr val="bg1"/>
                </a:solidFill>
              </a:rPr>
              <a:t>, demonstrating consistent fluoride dosage control and operational performance.</a:t>
            </a:r>
          </a:p>
          <a:p>
            <a:endParaRPr lang="en-US" sz="1600" dirty="0">
              <a:solidFill>
                <a:schemeClr val="bg1"/>
              </a:solidFill>
            </a:endParaRPr>
          </a:p>
          <a:p>
            <a:r>
              <a:rPr lang="en-US" sz="1600" dirty="0">
                <a:solidFill>
                  <a:schemeClr val="bg1"/>
                </a:solidFill>
              </a:rPr>
              <a:t>3. </a:t>
            </a:r>
            <a:r>
              <a:rPr lang="en-US" sz="1600" b="1" dirty="0">
                <a:solidFill>
                  <a:schemeClr val="bg1"/>
                </a:solidFill>
              </a:rPr>
              <a:t>The</a:t>
            </a:r>
            <a:r>
              <a:rPr lang="en-US" sz="1600" dirty="0">
                <a:solidFill>
                  <a:schemeClr val="bg1"/>
                </a:solidFill>
              </a:rPr>
              <a:t> </a:t>
            </a:r>
            <a:r>
              <a:rPr lang="en-US" sz="1600" b="1" dirty="0">
                <a:solidFill>
                  <a:schemeClr val="bg1"/>
                </a:solidFill>
              </a:rPr>
              <a:t>Lead Line Service Inventory </a:t>
            </a:r>
            <a:r>
              <a:rPr lang="en-US" sz="1600" dirty="0">
                <a:solidFill>
                  <a:schemeClr val="bg1"/>
                </a:solidFill>
              </a:rPr>
              <a:t>that was started in 2025 is complete.  Eight Service lines total were determined to be in question. The Public Works Department Tested them, only two Needed to be replaced due to lead.  </a:t>
            </a:r>
          </a:p>
        </p:txBody>
      </p:sp>
    </p:spTree>
    <p:extLst>
      <p:ext uri="{BB962C8B-B14F-4D97-AF65-F5344CB8AC3E}">
        <p14:creationId xmlns:p14="http://schemas.microsoft.com/office/powerpoint/2010/main" val="185277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767D95D-59D0-0DE9-2F4B-0CA85F956BAE}"/>
              </a:ext>
            </a:extLst>
          </p:cNvPr>
          <p:cNvSpPr txBox="1"/>
          <p:nvPr/>
        </p:nvSpPr>
        <p:spPr>
          <a:xfrm>
            <a:off x="1225296" y="350937"/>
            <a:ext cx="7543800" cy="830997"/>
          </a:xfrm>
          <a:prstGeom prst="rect">
            <a:avLst/>
          </a:prstGeom>
          <a:noFill/>
        </p:spPr>
        <p:txBody>
          <a:bodyPr wrap="square" rtlCol="0">
            <a:spAutoFit/>
          </a:bodyPr>
          <a:lstStyle/>
          <a:p>
            <a:r>
              <a:rPr lang="en-US" sz="4800" dirty="0">
                <a:solidFill>
                  <a:schemeClr val="bg1"/>
                </a:solidFill>
              </a:rPr>
              <a:t>Reminder…</a:t>
            </a:r>
          </a:p>
        </p:txBody>
      </p:sp>
      <p:sp>
        <p:nvSpPr>
          <p:cNvPr id="4" name="TextBox 3">
            <a:extLst>
              <a:ext uri="{FF2B5EF4-FFF2-40B4-BE49-F238E27FC236}">
                <a16:creationId xmlns:a16="http://schemas.microsoft.com/office/drawing/2014/main" id="{689965DA-265C-529C-3BF6-17098874A9C6}"/>
              </a:ext>
            </a:extLst>
          </p:cNvPr>
          <p:cNvSpPr txBox="1"/>
          <p:nvPr/>
        </p:nvSpPr>
        <p:spPr>
          <a:xfrm>
            <a:off x="2057400" y="2578608"/>
            <a:ext cx="8028432" cy="1200329"/>
          </a:xfrm>
          <a:prstGeom prst="rect">
            <a:avLst/>
          </a:prstGeom>
          <a:noFill/>
        </p:spPr>
        <p:txBody>
          <a:bodyPr wrap="square" rtlCol="0">
            <a:spAutoFit/>
          </a:bodyPr>
          <a:lstStyle/>
          <a:p>
            <a:r>
              <a:rPr lang="en-US" dirty="0"/>
              <a:t>Water Treatment Facility open house.</a:t>
            </a:r>
          </a:p>
          <a:p>
            <a:r>
              <a:rPr lang="en-US" dirty="0"/>
              <a:t>211 </a:t>
            </a:r>
            <a:r>
              <a:rPr lang="en-US" dirty="0" err="1"/>
              <a:t>Maquam</a:t>
            </a:r>
            <a:r>
              <a:rPr lang="en-US" dirty="0"/>
              <a:t> shore road</a:t>
            </a:r>
            <a:br>
              <a:rPr lang="en-US" dirty="0"/>
            </a:br>
            <a:r>
              <a:rPr lang="en-US" dirty="0"/>
              <a:t>10/14/2026 </a:t>
            </a:r>
          </a:p>
          <a:p>
            <a:r>
              <a:rPr lang="en-US" dirty="0"/>
              <a:t>1:00pm-3:00pm and 6:00pm-8:00pm</a:t>
            </a:r>
          </a:p>
        </p:txBody>
      </p:sp>
    </p:spTree>
    <p:extLst>
      <p:ext uri="{BB962C8B-B14F-4D97-AF65-F5344CB8AC3E}">
        <p14:creationId xmlns:p14="http://schemas.microsoft.com/office/powerpoint/2010/main" val="1023618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CC3A305-A575-5023-78EF-EB42947953A9}"/>
              </a:ext>
            </a:extLst>
          </p:cNvPr>
          <p:cNvPicPr>
            <a:picLocks noChangeAspect="1"/>
          </p:cNvPicPr>
          <p:nvPr/>
        </p:nvPicPr>
        <p:blipFill>
          <a:blip r:embed="rId2">
            <a:duotone>
              <a:prstClr val="black"/>
              <a:schemeClr val="tx2">
                <a:tint val="45000"/>
                <a:satMod val="400000"/>
              </a:schemeClr>
            </a:duotone>
            <a:alphaModFix amt="25000"/>
          </a:blip>
          <a:srcRect t="15413"/>
          <a:stretch>
            <a:fill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406B2349-F50A-4DD8-F531-5DEF81769F6B}"/>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Questions?</a:t>
            </a:r>
          </a:p>
          <a:p>
            <a:pPr>
              <a:lnSpc>
                <a:spcPct val="90000"/>
              </a:lnSpc>
              <a:spcBef>
                <a:spcPct val="0"/>
              </a:spcBef>
              <a:spcAft>
                <a:spcPts val="600"/>
              </a:spcAft>
            </a:pPr>
            <a:endParaRPr lang="en-US" sz="4400">
              <a:latin typeface="+mj-lt"/>
              <a:ea typeface="+mj-ea"/>
              <a:cs typeface="+mj-cs"/>
            </a:endParaRPr>
          </a:p>
        </p:txBody>
      </p:sp>
      <p:graphicFrame>
        <p:nvGraphicFramePr>
          <p:cNvPr id="5" name="TextBox 2">
            <a:extLst>
              <a:ext uri="{FF2B5EF4-FFF2-40B4-BE49-F238E27FC236}">
                <a16:creationId xmlns:a16="http://schemas.microsoft.com/office/drawing/2014/main" id="{5A066C74-91A4-E497-27B1-7375E3D0796C}"/>
              </a:ext>
            </a:extLst>
          </p:cNvPr>
          <p:cNvGraphicFramePr/>
          <p:nvPr>
            <p:extLst>
              <p:ext uri="{D42A27DB-BD31-4B8C-83A1-F6EECF244321}">
                <p14:modId xmlns:p14="http://schemas.microsoft.com/office/powerpoint/2010/main" val="27106958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86235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618</TotalTime>
  <Words>1255</Words>
  <Application>Microsoft Office PowerPoint</Application>
  <PresentationFormat>Widescreen</PresentationFormat>
  <Paragraphs>96</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Abadi</vt:lpstr>
      <vt:lpstr>Aptos</vt:lpstr>
      <vt:lpstr>Aptos Display</vt:lpstr>
      <vt:lpstr>Arial</vt:lpstr>
      <vt:lpstr>Calibri</vt:lpstr>
      <vt:lpstr>Office Theme</vt:lpstr>
      <vt:lpstr>Village Of Swanton  Water Treatment Facility  Annual Update 2026</vt:lpstr>
      <vt:lpstr>Agenda</vt:lpstr>
      <vt:lpstr>2026 Water Treatment Facility Interior and Exterior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WTF Operator 1</dc:creator>
  <cp:lastModifiedBy>Dianne Day</cp:lastModifiedBy>
  <cp:revision>25</cp:revision>
  <dcterms:created xsi:type="dcterms:W3CDTF">2026-06-09T14:50:03Z</dcterms:created>
  <dcterms:modified xsi:type="dcterms:W3CDTF">2026-10-05T13:59:03Z</dcterms:modified>
</cp:coreProperties>
</file>